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sldIdLst>
    <p:sldId id="4792" r:id="rId2"/>
    <p:sldId id="4324" r:id="rId3"/>
    <p:sldId id="2147377037" r:id="rId4"/>
    <p:sldId id="2147377038" r:id="rId5"/>
    <p:sldId id="536" r:id="rId6"/>
    <p:sldId id="2147377024" r:id="rId7"/>
    <p:sldId id="2147377025" r:id="rId8"/>
    <p:sldId id="2147377026" r:id="rId9"/>
    <p:sldId id="2147377027" r:id="rId10"/>
    <p:sldId id="260" r:id="rId11"/>
    <p:sldId id="2147377029" r:id="rId12"/>
    <p:sldId id="2147377032" r:id="rId13"/>
    <p:sldId id="2147377033" r:id="rId14"/>
    <p:sldId id="2147377034" r:id="rId15"/>
    <p:sldId id="2147377039" r:id="rId16"/>
    <p:sldId id="296" r:id="rId17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19"/>
      <p:bold r:id="rId20"/>
    </p:embeddedFont>
    <p:embeddedFont>
      <p:font typeface="Bahnschrift Condensed" panose="020B0502040204020203" pitchFamily="34" charset="0"/>
      <p:regular r:id="rId21"/>
      <p:bold r:id="rId22"/>
    </p:embeddedFont>
    <p:embeddedFont>
      <p:font typeface="Bahnschrift SemiCondensed" panose="020B0502040204020203" pitchFamily="34" charset="0"/>
      <p:regular r:id="rId23"/>
      <p:bold r:id="rId24"/>
    </p:embeddedFont>
    <p:embeddedFont>
      <p:font typeface="Bebas Neue" panose="020B0606020202050201" pitchFamily="34" charset="0"/>
      <p:regular r:id="rId25"/>
    </p:embeddedFont>
    <p:embeddedFont>
      <p:font typeface="Bebas Neue Bold" panose="020B0604020202020204" charset="0"/>
      <p:regular r:id="rId26"/>
    </p:embeddedFont>
    <p:embeddedFont>
      <p:font typeface="Josefin Sans" pitchFamily="2" charset="0"/>
      <p:regular r:id="rId27"/>
      <p:bold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9" userDrawn="1">
          <p15:clr>
            <a:srgbClr val="A4A3A4"/>
          </p15:clr>
        </p15:guide>
        <p15:guide id="2" pos="5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C4C"/>
    <a:srgbClr val="FD9108"/>
    <a:srgbClr val="2B9EB0"/>
    <a:srgbClr val="FFCC66"/>
    <a:srgbClr val="996633"/>
    <a:srgbClr val="FFFF66"/>
    <a:srgbClr val="108071"/>
    <a:srgbClr val="CC6600"/>
    <a:srgbClr val="FFFF99"/>
    <a:srgbClr val="123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90297-8FCA-413B-9DD4-BDCFB0766066}" v="8" dt="2026-02-11T04:03:35.048"/>
    <p1510:client id="{8BFE9B6F-0992-4C23-95EF-9633358C898F}" v="5" dt="2026-02-11T16:48:27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439"/>
        <p:guide pos="5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Rospendowski" userId="16fa8682-055a-444b-aece-519607533e54" providerId="ADAL" clId="{657426D2-9807-4C80-9E74-D5B8FF890145}"/>
    <pc:docChg chg="undo custSel modSld">
      <pc:chgData name="William Rospendowski" userId="16fa8682-055a-444b-aece-519607533e54" providerId="ADAL" clId="{657426D2-9807-4C80-9E74-D5B8FF890145}" dt="2026-02-11T16:50:32.753" v="134" actId="1076"/>
      <pc:docMkLst>
        <pc:docMk/>
      </pc:docMkLst>
      <pc:sldChg chg="modSp mod">
        <pc:chgData name="William Rospendowski" userId="16fa8682-055a-444b-aece-519607533e54" providerId="ADAL" clId="{657426D2-9807-4C80-9E74-D5B8FF890145}" dt="2026-02-11T16:49:50.621" v="133" actId="14100"/>
        <pc:sldMkLst>
          <pc:docMk/>
          <pc:sldMk cId="1239369356" sldId="536"/>
        </pc:sldMkLst>
        <pc:spChg chg="mod">
          <ac:chgData name="William Rospendowski" userId="16fa8682-055a-444b-aece-519607533e54" providerId="ADAL" clId="{657426D2-9807-4C80-9E74-D5B8FF890145}" dt="2026-02-11T16:49:05.639" v="120" actId="14100"/>
          <ac:spMkLst>
            <pc:docMk/>
            <pc:sldMk cId="1239369356" sldId="536"/>
            <ac:spMk id="11" creationId="{1BFF0068-6E9F-8044-283F-BA669D47F2F1}"/>
          </ac:spMkLst>
        </pc:spChg>
        <pc:spChg chg="mod">
          <ac:chgData name="William Rospendowski" userId="16fa8682-055a-444b-aece-519607533e54" providerId="ADAL" clId="{657426D2-9807-4C80-9E74-D5B8FF890145}" dt="2026-02-11T16:48:18.629" v="107" actId="1076"/>
          <ac:spMkLst>
            <pc:docMk/>
            <pc:sldMk cId="1239369356" sldId="536"/>
            <ac:spMk id="15" creationId="{D2518974-77E5-CC1A-40A6-3BFB92443631}"/>
          </ac:spMkLst>
        </pc:spChg>
        <pc:spChg chg="mod">
          <ac:chgData name="William Rospendowski" userId="16fa8682-055a-444b-aece-519607533e54" providerId="ADAL" clId="{657426D2-9807-4C80-9E74-D5B8FF890145}" dt="2026-02-11T16:48:40.457" v="113" actId="1076"/>
          <ac:spMkLst>
            <pc:docMk/>
            <pc:sldMk cId="1239369356" sldId="536"/>
            <ac:spMk id="30" creationId="{E8439519-7B86-4EDF-7944-46CCD4CBF153}"/>
          </ac:spMkLst>
        </pc:spChg>
        <pc:spChg chg="mod">
          <ac:chgData name="William Rospendowski" userId="16fa8682-055a-444b-aece-519607533e54" providerId="ADAL" clId="{657426D2-9807-4C80-9E74-D5B8FF890145}" dt="2026-02-11T16:49:27.775" v="127" actId="1076"/>
          <ac:spMkLst>
            <pc:docMk/>
            <pc:sldMk cId="1239369356" sldId="536"/>
            <ac:spMk id="31" creationId="{1D1BA430-8AC0-004B-B974-EA7785BB065F}"/>
          </ac:spMkLst>
        </pc:spChg>
        <pc:spChg chg="mod">
          <ac:chgData name="William Rospendowski" userId="16fa8682-055a-444b-aece-519607533e54" providerId="ADAL" clId="{657426D2-9807-4C80-9E74-D5B8FF890145}" dt="2026-02-11T16:49:25.963" v="126" actId="1076"/>
          <ac:spMkLst>
            <pc:docMk/>
            <pc:sldMk cId="1239369356" sldId="536"/>
            <ac:spMk id="32" creationId="{F6593D98-970A-5A40-3FD9-5ABCB3842FD2}"/>
          </ac:spMkLst>
        </pc:spChg>
        <pc:spChg chg="mod">
          <ac:chgData name="William Rospendowski" userId="16fa8682-055a-444b-aece-519607533e54" providerId="ADAL" clId="{657426D2-9807-4C80-9E74-D5B8FF890145}" dt="2026-02-11T16:49:33.805" v="128" actId="1076"/>
          <ac:spMkLst>
            <pc:docMk/>
            <pc:sldMk cId="1239369356" sldId="536"/>
            <ac:spMk id="33" creationId="{52F272AE-0B21-E726-6F99-6E8DD5ED97DC}"/>
          </ac:spMkLst>
        </pc:spChg>
        <pc:spChg chg="mod">
          <ac:chgData name="William Rospendowski" userId="16fa8682-055a-444b-aece-519607533e54" providerId="ADAL" clId="{657426D2-9807-4C80-9E74-D5B8FF890145}" dt="2026-02-11T16:49:50.621" v="133" actId="14100"/>
          <ac:spMkLst>
            <pc:docMk/>
            <pc:sldMk cId="1239369356" sldId="536"/>
            <ac:spMk id="34" creationId="{9514F1EE-5C68-EA6F-B826-1D9810887993}"/>
          </ac:spMkLst>
        </pc:spChg>
        <pc:spChg chg="mod">
          <ac:chgData name="William Rospendowski" userId="16fa8682-055a-444b-aece-519607533e54" providerId="ADAL" clId="{657426D2-9807-4C80-9E74-D5B8FF890145}" dt="2026-02-11T16:47:02.414" v="61" actId="20577"/>
          <ac:spMkLst>
            <pc:docMk/>
            <pc:sldMk cId="1239369356" sldId="536"/>
            <ac:spMk id="35" creationId="{316782EF-9CCF-75AF-2893-C18EF003323B}"/>
          </ac:spMkLst>
        </pc:spChg>
      </pc:sldChg>
      <pc:sldChg chg="modSp mod">
        <pc:chgData name="William Rospendowski" userId="16fa8682-055a-444b-aece-519607533e54" providerId="ADAL" clId="{657426D2-9807-4C80-9E74-D5B8FF890145}" dt="2026-02-11T16:50:32.753" v="134" actId="1076"/>
        <pc:sldMkLst>
          <pc:docMk/>
          <pc:sldMk cId="2181327774" sldId="2147377026"/>
        </pc:sldMkLst>
        <pc:spChg chg="mod">
          <ac:chgData name="William Rospendowski" userId="16fa8682-055a-444b-aece-519607533e54" providerId="ADAL" clId="{657426D2-9807-4C80-9E74-D5B8FF890145}" dt="2026-02-11T16:50:32.753" v="134" actId="1076"/>
          <ac:spMkLst>
            <pc:docMk/>
            <pc:sldMk cId="2181327774" sldId="2147377026"/>
            <ac:spMk id="26" creationId="{72D4998E-9924-377D-D695-2E833F692C45}"/>
          </ac:spMkLst>
        </pc:spChg>
        <pc:picChg chg="mod">
          <ac:chgData name="William Rospendowski" userId="16fa8682-055a-444b-aece-519607533e54" providerId="ADAL" clId="{657426D2-9807-4C80-9E74-D5B8FF890145}" dt="2026-02-11T16:50:32.753" v="134" actId="1076"/>
          <ac:picMkLst>
            <pc:docMk/>
            <pc:sldMk cId="2181327774" sldId="2147377026"/>
            <ac:picMk id="18" creationId="{132E5D27-AF9A-BB17-567A-301217A5729C}"/>
          </ac:picMkLst>
        </pc:picChg>
      </pc:sldChg>
      <pc:sldChg chg="modSp mod">
        <pc:chgData name="William Rospendowski" userId="16fa8682-055a-444b-aece-519607533e54" providerId="ADAL" clId="{657426D2-9807-4C80-9E74-D5B8FF890145}" dt="2026-02-11T16:40:13.782" v="5" actId="1076"/>
        <pc:sldMkLst>
          <pc:docMk/>
          <pc:sldMk cId="4153850080" sldId="2147377037"/>
        </pc:sldMkLst>
        <pc:spChg chg="mod">
          <ac:chgData name="William Rospendowski" userId="16fa8682-055a-444b-aece-519607533e54" providerId="ADAL" clId="{657426D2-9807-4C80-9E74-D5B8FF890145}" dt="2026-02-11T16:40:07.904" v="3" actId="1076"/>
          <ac:spMkLst>
            <pc:docMk/>
            <pc:sldMk cId="4153850080" sldId="2147377037"/>
            <ac:spMk id="11" creationId="{8238ACF8-E0E1-9DEE-B2E0-823AC6167D26}"/>
          </ac:spMkLst>
        </pc:spChg>
        <pc:spChg chg="mod">
          <ac:chgData name="William Rospendowski" userId="16fa8682-055a-444b-aece-519607533e54" providerId="ADAL" clId="{657426D2-9807-4C80-9E74-D5B8FF890145}" dt="2026-02-11T16:40:11.780" v="4" actId="1076"/>
          <ac:spMkLst>
            <pc:docMk/>
            <pc:sldMk cId="4153850080" sldId="2147377037"/>
            <ac:spMk id="16" creationId="{C04383A4-4B61-C0BC-E1D6-D695C309216F}"/>
          </ac:spMkLst>
        </pc:spChg>
        <pc:spChg chg="mod">
          <ac:chgData name="William Rospendowski" userId="16fa8682-055a-444b-aece-519607533e54" providerId="ADAL" clId="{657426D2-9807-4C80-9E74-D5B8FF890145}" dt="2026-02-11T16:40:13.782" v="5" actId="1076"/>
          <ac:spMkLst>
            <pc:docMk/>
            <pc:sldMk cId="4153850080" sldId="2147377037"/>
            <ac:spMk id="39" creationId="{59E521BF-385A-823E-B9CA-F9A08B4825E2}"/>
          </ac:spMkLst>
        </pc:spChg>
      </pc:sldChg>
      <pc:sldChg chg="addSp modSp mod">
        <pc:chgData name="William Rospendowski" userId="16fa8682-055a-444b-aece-519607533e54" providerId="ADAL" clId="{657426D2-9807-4C80-9E74-D5B8FF890145}" dt="2026-02-11T16:46:20.962" v="57" actId="404"/>
        <pc:sldMkLst>
          <pc:docMk/>
          <pc:sldMk cId="2663611041" sldId="2147377038"/>
        </pc:sldMkLst>
        <pc:spChg chg="mod">
          <ac:chgData name="William Rospendowski" userId="16fa8682-055a-444b-aece-519607533e54" providerId="ADAL" clId="{657426D2-9807-4C80-9E74-D5B8FF890145}" dt="2026-02-11T16:45:56.841" v="49" actId="1076"/>
          <ac:spMkLst>
            <pc:docMk/>
            <pc:sldMk cId="2663611041" sldId="2147377038"/>
            <ac:spMk id="2" creationId="{7FDF9DF8-2B16-1CD7-05E1-0303765BBEB3}"/>
          </ac:spMkLst>
        </pc:spChg>
        <pc:spChg chg="add mod">
          <ac:chgData name="William Rospendowski" userId="16fa8682-055a-444b-aece-519607533e54" providerId="ADAL" clId="{657426D2-9807-4C80-9E74-D5B8FF890145}" dt="2026-02-11T16:46:20.962" v="57" actId="404"/>
          <ac:spMkLst>
            <pc:docMk/>
            <pc:sldMk cId="2663611041" sldId="2147377038"/>
            <ac:spMk id="3" creationId="{E2918B65-85B6-0306-D573-EB77E5DE114E}"/>
          </ac:spMkLst>
        </pc:spChg>
        <pc:spChg chg="mod">
          <ac:chgData name="William Rospendowski" userId="16fa8682-055a-444b-aece-519607533e54" providerId="ADAL" clId="{657426D2-9807-4C80-9E74-D5B8FF890145}" dt="2026-02-11T16:45:49.452" v="47" actId="1076"/>
          <ac:spMkLst>
            <pc:docMk/>
            <pc:sldMk cId="2663611041" sldId="2147377038"/>
            <ac:spMk id="7" creationId="{9437B69C-B3E5-EFF6-C9EC-FB3ED4CF0E7D}"/>
          </ac:spMkLst>
        </pc:spChg>
        <pc:spChg chg="mod">
          <ac:chgData name="William Rospendowski" userId="16fa8682-055a-444b-aece-519607533e54" providerId="ADAL" clId="{657426D2-9807-4C80-9E74-D5B8FF890145}" dt="2026-02-11T16:45:52.170" v="48" actId="1076"/>
          <ac:spMkLst>
            <pc:docMk/>
            <pc:sldMk cId="2663611041" sldId="2147377038"/>
            <ac:spMk id="12" creationId="{4FA1728A-DDB5-3C8F-F3AE-29139599ECCB}"/>
          </ac:spMkLst>
        </pc:spChg>
        <pc:spChg chg="mod">
          <ac:chgData name="William Rospendowski" userId="16fa8682-055a-444b-aece-519607533e54" providerId="ADAL" clId="{657426D2-9807-4C80-9E74-D5B8FF890145}" dt="2026-02-11T16:45:49.452" v="47" actId="1076"/>
          <ac:spMkLst>
            <pc:docMk/>
            <pc:sldMk cId="2663611041" sldId="2147377038"/>
            <ac:spMk id="14" creationId="{B55FDCC2-716F-0409-3777-26C9A17B9BCD}"/>
          </ac:spMkLst>
        </pc:spChg>
        <pc:picChg chg="mod">
          <ac:chgData name="William Rospendowski" userId="16fa8682-055a-444b-aece-519607533e54" providerId="ADAL" clId="{657426D2-9807-4C80-9E74-D5B8FF890145}" dt="2026-02-11T16:45:49.452" v="47" actId="1076"/>
          <ac:picMkLst>
            <pc:docMk/>
            <pc:sldMk cId="2663611041" sldId="2147377038"/>
            <ac:picMk id="21" creationId="{4A877B1C-B8EC-2139-BAB1-92DEAA18277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DDF17-BE2A-4C3C-8ADC-F99F00EA25BC}" type="doc">
      <dgm:prSet loTypeId="urn:microsoft.com/office/officeart/2005/8/layout/defaul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67704133-80AA-4D9E-BCA5-253B046D16AC}">
      <dgm:prSet phldrT="[Texto]" custT="1"/>
      <dgm:spPr/>
      <dgm:t>
        <a:bodyPr/>
        <a:lstStyle/>
        <a:p>
          <a:r>
            <a:rPr lang="pt-BR" sz="1600" dirty="0">
              <a:latin typeface="Bahnschrift" panose="020B0502040204020203" pitchFamily="34" charset="0"/>
            </a:rPr>
            <a:t>Abrangência</a:t>
          </a:r>
        </a:p>
      </dgm:t>
    </dgm:pt>
    <dgm:pt modelId="{108022CD-2166-4AE6-A4E3-762EF2F9B5A6}" type="parTrans" cxnId="{2CE71593-F532-48F5-BA87-5117275F7B99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D11F885A-9F44-40F0-9618-E472ADFF8597}" type="sibTrans" cxnId="{2CE71593-F532-48F5-BA87-5117275F7B99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B407F664-B11E-425F-A023-4514258E7CFF}">
      <dgm:prSet phldrT="[Texto]" custT="1"/>
      <dgm:spPr/>
      <dgm:t>
        <a:bodyPr/>
        <a:lstStyle/>
        <a:p>
          <a:r>
            <a:rPr lang="pt-BR" sz="1600">
              <a:latin typeface="Bahnschrift" panose="020B0502040204020203" pitchFamily="34" charset="0"/>
            </a:rPr>
            <a:t>Grau de Incerteza Tecnológica</a:t>
          </a:r>
        </a:p>
      </dgm:t>
    </dgm:pt>
    <dgm:pt modelId="{FC7D2381-049C-4239-A584-089B8722C9F1}" type="parTrans" cxnId="{EB4A94DE-655E-45D2-BC59-EA1D5BEF562A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F179A4B4-FC82-4F66-B11B-C81265D0DAC8}" type="sibTrans" cxnId="{EB4A94DE-655E-45D2-BC59-EA1D5BEF562A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28F9E7B6-D34B-4B27-908E-910170BAD889}">
      <dgm:prSet phldrT="[Texto]" custT="1"/>
      <dgm:spPr/>
      <dgm:t>
        <a:bodyPr/>
        <a:lstStyle/>
        <a:p>
          <a:r>
            <a:rPr lang="pt-BR" sz="1600">
              <a:latin typeface="Bahnschrift" panose="020B0502040204020203" pitchFamily="34" charset="0"/>
            </a:rPr>
            <a:t>Qualificação da Equipe</a:t>
          </a:r>
        </a:p>
      </dgm:t>
    </dgm:pt>
    <dgm:pt modelId="{2C03E1FD-7F07-42B8-9E46-75943EEE39EA}" type="parTrans" cxnId="{ADD84CF9-A0F8-4D16-B4AC-F5FC4E324DA2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4D2B2C19-F4E4-42FA-B665-23AE5DF2D886}" type="sibTrans" cxnId="{ADD84CF9-A0F8-4D16-B4AC-F5FC4E324DA2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5CC84E14-346A-45E8-B174-7CB80785DC1A}">
      <dgm:prSet phldrT="[Texto]" custT="1"/>
      <dgm:spPr/>
      <dgm:t>
        <a:bodyPr/>
        <a:lstStyle/>
        <a:p>
          <a:r>
            <a:rPr lang="pt-BR" sz="1600">
              <a:latin typeface="Bahnschrift" panose="020B0502040204020203" pitchFamily="34" charset="0"/>
            </a:rPr>
            <a:t>Composição dos Itens de Dispêndios</a:t>
          </a:r>
        </a:p>
      </dgm:t>
    </dgm:pt>
    <dgm:pt modelId="{D59B410B-B328-43F9-B4EE-15B52810AB48}" type="parTrans" cxnId="{253966E5-9253-462D-88A2-FA75E314FE46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362DEA1F-F27B-4EA0-89A6-8C48BF75A38E}" type="sibTrans" cxnId="{253966E5-9253-462D-88A2-FA75E314FE46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FAD65B8A-1926-4103-9522-59A0DE1BE942}">
      <dgm:prSet phldrT="[Texto]" custT="1"/>
      <dgm:spPr/>
      <dgm:t>
        <a:bodyPr/>
        <a:lstStyle/>
        <a:p>
          <a:r>
            <a:rPr lang="pt-BR" sz="1600">
              <a:latin typeface="Bahnschrift" panose="020B0502040204020203" pitchFamily="34" charset="0"/>
            </a:rPr>
            <a:t>Trajetória de Inovação da empresa</a:t>
          </a:r>
        </a:p>
      </dgm:t>
    </dgm:pt>
    <dgm:pt modelId="{CA6F5D38-0B60-4558-BA9C-AC3D408AB442}" type="parTrans" cxnId="{CE78598A-C3CD-45A2-A047-D539AF4DE144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EAF72DA6-A151-4D47-8EDF-B97C96E9070E}" type="sibTrans" cxnId="{CE78598A-C3CD-45A2-A047-D539AF4DE144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B5B714EB-FB8F-48B8-B7CC-C852BFC8F7C8}">
      <dgm:prSet phldrT="[Texto]" custT="1"/>
      <dgm:spPr/>
      <dgm:t>
        <a:bodyPr/>
        <a:lstStyle/>
        <a:p>
          <a:r>
            <a:rPr lang="pt-BR" sz="1600">
              <a:latin typeface="Bahnschrift" panose="020B0502040204020203" pitchFamily="34" charset="0"/>
            </a:rPr>
            <a:t>Parceria com ICTs</a:t>
          </a:r>
        </a:p>
      </dgm:t>
    </dgm:pt>
    <dgm:pt modelId="{BF879602-A459-467C-8E3E-57677500765A}" type="parTrans" cxnId="{0A1F9B80-57D6-4143-91BB-10180BB660FD}">
      <dgm:prSet/>
      <dgm:spPr/>
      <dgm:t>
        <a:bodyPr/>
        <a:lstStyle/>
        <a:p>
          <a:endParaRPr lang="pt-BR"/>
        </a:p>
      </dgm:t>
    </dgm:pt>
    <dgm:pt modelId="{C9E669DC-C5C2-4048-836D-9DB8A4F16B65}" type="sibTrans" cxnId="{0A1F9B80-57D6-4143-91BB-10180BB660FD}">
      <dgm:prSet/>
      <dgm:spPr/>
      <dgm:t>
        <a:bodyPr/>
        <a:lstStyle/>
        <a:p>
          <a:endParaRPr lang="pt-BR"/>
        </a:p>
      </dgm:t>
    </dgm:pt>
    <dgm:pt modelId="{CDA45143-A9BA-409D-B744-D8EA6223400F}" type="pres">
      <dgm:prSet presAssocID="{1DEDDF17-BE2A-4C3C-8ADC-F99F00EA25BC}" presName="diagram" presStyleCnt="0">
        <dgm:presLayoutVars>
          <dgm:dir/>
          <dgm:resizeHandles val="exact"/>
        </dgm:presLayoutVars>
      </dgm:prSet>
      <dgm:spPr/>
    </dgm:pt>
    <dgm:pt modelId="{F3413528-9C2E-4BD5-8525-934DB7B4B22B}" type="pres">
      <dgm:prSet presAssocID="{67704133-80AA-4D9E-BCA5-253B046D16AC}" presName="node" presStyleLbl="node1" presStyleIdx="0" presStyleCnt="6">
        <dgm:presLayoutVars>
          <dgm:bulletEnabled val="1"/>
        </dgm:presLayoutVars>
      </dgm:prSet>
      <dgm:spPr/>
    </dgm:pt>
    <dgm:pt modelId="{DDA0B52D-8BE6-4EEC-8959-AD27CE82CBC4}" type="pres">
      <dgm:prSet presAssocID="{D11F885A-9F44-40F0-9618-E472ADFF8597}" presName="sibTrans" presStyleCnt="0"/>
      <dgm:spPr/>
    </dgm:pt>
    <dgm:pt modelId="{3EC44E24-2929-4AA6-ABF0-D5AE6979031A}" type="pres">
      <dgm:prSet presAssocID="{B5B714EB-FB8F-48B8-B7CC-C852BFC8F7C8}" presName="node" presStyleLbl="node1" presStyleIdx="1" presStyleCnt="6">
        <dgm:presLayoutVars>
          <dgm:bulletEnabled val="1"/>
        </dgm:presLayoutVars>
      </dgm:prSet>
      <dgm:spPr/>
    </dgm:pt>
    <dgm:pt modelId="{71FF1849-2978-43C0-BA77-E09DBD3C9BDD}" type="pres">
      <dgm:prSet presAssocID="{C9E669DC-C5C2-4048-836D-9DB8A4F16B65}" presName="sibTrans" presStyleCnt="0"/>
      <dgm:spPr/>
    </dgm:pt>
    <dgm:pt modelId="{CC9EE8F9-AF4A-45DF-B3C6-B73B5F3D9292}" type="pres">
      <dgm:prSet presAssocID="{B407F664-B11E-425F-A023-4514258E7CFF}" presName="node" presStyleLbl="node1" presStyleIdx="2" presStyleCnt="6">
        <dgm:presLayoutVars>
          <dgm:bulletEnabled val="1"/>
        </dgm:presLayoutVars>
      </dgm:prSet>
      <dgm:spPr/>
    </dgm:pt>
    <dgm:pt modelId="{71BD485E-D873-4B1D-A8CF-4C567DFFB1CD}" type="pres">
      <dgm:prSet presAssocID="{F179A4B4-FC82-4F66-B11B-C81265D0DAC8}" presName="sibTrans" presStyleCnt="0"/>
      <dgm:spPr/>
    </dgm:pt>
    <dgm:pt modelId="{C9CB68E4-097F-4718-9F49-E7D9A36CAFC1}" type="pres">
      <dgm:prSet presAssocID="{28F9E7B6-D34B-4B27-908E-910170BAD889}" presName="node" presStyleLbl="node1" presStyleIdx="3" presStyleCnt="6" custLinFactNeighborX="0">
        <dgm:presLayoutVars>
          <dgm:bulletEnabled val="1"/>
        </dgm:presLayoutVars>
      </dgm:prSet>
      <dgm:spPr/>
    </dgm:pt>
    <dgm:pt modelId="{CCD17EB2-B007-483E-8808-E2EC8765BCF2}" type="pres">
      <dgm:prSet presAssocID="{4D2B2C19-F4E4-42FA-B665-23AE5DF2D886}" presName="sibTrans" presStyleCnt="0"/>
      <dgm:spPr/>
    </dgm:pt>
    <dgm:pt modelId="{A9EAAC50-FFD1-4DF3-976F-7E24816B3F06}" type="pres">
      <dgm:prSet presAssocID="{5CC84E14-346A-45E8-B174-7CB80785DC1A}" presName="node" presStyleLbl="node1" presStyleIdx="4" presStyleCnt="6">
        <dgm:presLayoutVars>
          <dgm:bulletEnabled val="1"/>
        </dgm:presLayoutVars>
      </dgm:prSet>
      <dgm:spPr/>
    </dgm:pt>
    <dgm:pt modelId="{6C62778A-1A62-443B-BF01-EAB5154B553B}" type="pres">
      <dgm:prSet presAssocID="{362DEA1F-F27B-4EA0-89A6-8C48BF75A38E}" presName="sibTrans" presStyleCnt="0"/>
      <dgm:spPr/>
    </dgm:pt>
    <dgm:pt modelId="{EFC2133F-6509-4E8D-BF4B-5E7FC44A0A29}" type="pres">
      <dgm:prSet presAssocID="{FAD65B8A-1926-4103-9522-59A0DE1BE942}" presName="node" presStyleLbl="node1" presStyleIdx="5" presStyleCnt="6">
        <dgm:presLayoutVars>
          <dgm:bulletEnabled val="1"/>
        </dgm:presLayoutVars>
      </dgm:prSet>
      <dgm:spPr/>
    </dgm:pt>
  </dgm:ptLst>
  <dgm:cxnLst>
    <dgm:cxn modelId="{A6419D11-6DB8-44E7-8C83-68B34AFF42DE}" type="presOf" srcId="{FAD65B8A-1926-4103-9522-59A0DE1BE942}" destId="{EFC2133F-6509-4E8D-BF4B-5E7FC44A0A29}" srcOrd="0" destOrd="0" presId="urn:microsoft.com/office/officeart/2005/8/layout/default"/>
    <dgm:cxn modelId="{C475F064-5E26-4623-8F4A-0F550CB98E56}" type="presOf" srcId="{B5B714EB-FB8F-48B8-B7CC-C852BFC8F7C8}" destId="{3EC44E24-2929-4AA6-ABF0-D5AE6979031A}" srcOrd="0" destOrd="0" presId="urn:microsoft.com/office/officeart/2005/8/layout/default"/>
    <dgm:cxn modelId="{ED4E4B70-F76B-4DDE-B05B-565AAB0875D9}" type="presOf" srcId="{28F9E7B6-D34B-4B27-908E-910170BAD889}" destId="{C9CB68E4-097F-4718-9F49-E7D9A36CAFC1}" srcOrd="0" destOrd="0" presId="urn:microsoft.com/office/officeart/2005/8/layout/default"/>
    <dgm:cxn modelId="{BC0E487C-43AB-4F72-AAA8-8E36CBEBF68E}" type="presOf" srcId="{B407F664-B11E-425F-A023-4514258E7CFF}" destId="{CC9EE8F9-AF4A-45DF-B3C6-B73B5F3D9292}" srcOrd="0" destOrd="0" presId="urn:microsoft.com/office/officeart/2005/8/layout/default"/>
    <dgm:cxn modelId="{0A1F9B80-57D6-4143-91BB-10180BB660FD}" srcId="{1DEDDF17-BE2A-4C3C-8ADC-F99F00EA25BC}" destId="{B5B714EB-FB8F-48B8-B7CC-C852BFC8F7C8}" srcOrd="1" destOrd="0" parTransId="{BF879602-A459-467C-8E3E-57677500765A}" sibTransId="{C9E669DC-C5C2-4048-836D-9DB8A4F16B65}"/>
    <dgm:cxn modelId="{CE78598A-C3CD-45A2-A047-D539AF4DE144}" srcId="{1DEDDF17-BE2A-4C3C-8ADC-F99F00EA25BC}" destId="{FAD65B8A-1926-4103-9522-59A0DE1BE942}" srcOrd="5" destOrd="0" parTransId="{CA6F5D38-0B60-4558-BA9C-AC3D408AB442}" sibTransId="{EAF72DA6-A151-4D47-8EDF-B97C96E9070E}"/>
    <dgm:cxn modelId="{2CE71593-F532-48F5-BA87-5117275F7B99}" srcId="{1DEDDF17-BE2A-4C3C-8ADC-F99F00EA25BC}" destId="{67704133-80AA-4D9E-BCA5-253B046D16AC}" srcOrd="0" destOrd="0" parTransId="{108022CD-2166-4AE6-A4E3-762EF2F9B5A6}" sibTransId="{D11F885A-9F44-40F0-9618-E472ADFF8597}"/>
    <dgm:cxn modelId="{7FCD80AC-CAC0-49B9-A464-874598D5D16B}" type="presOf" srcId="{5CC84E14-346A-45E8-B174-7CB80785DC1A}" destId="{A9EAAC50-FFD1-4DF3-976F-7E24816B3F06}" srcOrd="0" destOrd="0" presId="urn:microsoft.com/office/officeart/2005/8/layout/default"/>
    <dgm:cxn modelId="{854560BD-2A69-465A-8A56-5353CAF38862}" type="presOf" srcId="{67704133-80AA-4D9E-BCA5-253B046D16AC}" destId="{F3413528-9C2E-4BD5-8525-934DB7B4B22B}" srcOrd="0" destOrd="0" presId="urn:microsoft.com/office/officeart/2005/8/layout/default"/>
    <dgm:cxn modelId="{D97865CA-A028-4F8C-8579-2AF35BF452C1}" type="presOf" srcId="{1DEDDF17-BE2A-4C3C-8ADC-F99F00EA25BC}" destId="{CDA45143-A9BA-409D-B744-D8EA6223400F}" srcOrd="0" destOrd="0" presId="urn:microsoft.com/office/officeart/2005/8/layout/default"/>
    <dgm:cxn modelId="{EB4A94DE-655E-45D2-BC59-EA1D5BEF562A}" srcId="{1DEDDF17-BE2A-4C3C-8ADC-F99F00EA25BC}" destId="{B407F664-B11E-425F-A023-4514258E7CFF}" srcOrd="2" destOrd="0" parTransId="{FC7D2381-049C-4239-A584-089B8722C9F1}" sibTransId="{F179A4B4-FC82-4F66-B11B-C81265D0DAC8}"/>
    <dgm:cxn modelId="{253966E5-9253-462D-88A2-FA75E314FE46}" srcId="{1DEDDF17-BE2A-4C3C-8ADC-F99F00EA25BC}" destId="{5CC84E14-346A-45E8-B174-7CB80785DC1A}" srcOrd="4" destOrd="0" parTransId="{D59B410B-B328-43F9-B4EE-15B52810AB48}" sibTransId="{362DEA1F-F27B-4EA0-89A6-8C48BF75A38E}"/>
    <dgm:cxn modelId="{ADD84CF9-A0F8-4D16-B4AC-F5FC4E324DA2}" srcId="{1DEDDF17-BE2A-4C3C-8ADC-F99F00EA25BC}" destId="{28F9E7B6-D34B-4B27-908E-910170BAD889}" srcOrd="3" destOrd="0" parTransId="{2C03E1FD-7F07-42B8-9E46-75943EEE39EA}" sibTransId="{4D2B2C19-F4E4-42FA-B665-23AE5DF2D886}"/>
    <dgm:cxn modelId="{A3CAA583-BA54-43A3-99AD-87F0CDA9D130}" type="presParOf" srcId="{CDA45143-A9BA-409D-B744-D8EA6223400F}" destId="{F3413528-9C2E-4BD5-8525-934DB7B4B22B}" srcOrd="0" destOrd="0" presId="urn:microsoft.com/office/officeart/2005/8/layout/default"/>
    <dgm:cxn modelId="{A009121E-21B1-4928-80AE-10BB47F52938}" type="presParOf" srcId="{CDA45143-A9BA-409D-B744-D8EA6223400F}" destId="{DDA0B52D-8BE6-4EEC-8959-AD27CE82CBC4}" srcOrd="1" destOrd="0" presId="urn:microsoft.com/office/officeart/2005/8/layout/default"/>
    <dgm:cxn modelId="{C478178E-DAA0-4941-8CD5-BA8B49F3CADC}" type="presParOf" srcId="{CDA45143-A9BA-409D-B744-D8EA6223400F}" destId="{3EC44E24-2929-4AA6-ABF0-D5AE6979031A}" srcOrd="2" destOrd="0" presId="urn:microsoft.com/office/officeart/2005/8/layout/default"/>
    <dgm:cxn modelId="{BC829CD7-2513-4E11-A203-2E66CCF256AC}" type="presParOf" srcId="{CDA45143-A9BA-409D-B744-D8EA6223400F}" destId="{71FF1849-2978-43C0-BA77-E09DBD3C9BDD}" srcOrd="3" destOrd="0" presId="urn:microsoft.com/office/officeart/2005/8/layout/default"/>
    <dgm:cxn modelId="{388BBFFB-FC60-4014-BBE5-E862CFC18A35}" type="presParOf" srcId="{CDA45143-A9BA-409D-B744-D8EA6223400F}" destId="{CC9EE8F9-AF4A-45DF-B3C6-B73B5F3D9292}" srcOrd="4" destOrd="0" presId="urn:microsoft.com/office/officeart/2005/8/layout/default"/>
    <dgm:cxn modelId="{B319024A-8C7F-4025-AFF7-B86E635364D5}" type="presParOf" srcId="{CDA45143-A9BA-409D-B744-D8EA6223400F}" destId="{71BD485E-D873-4B1D-A8CF-4C567DFFB1CD}" srcOrd="5" destOrd="0" presId="urn:microsoft.com/office/officeart/2005/8/layout/default"/>
    <dgm:cxn modelId="{E2446D53-7C58-4952-B876-08B9C3FF7B2F}" type="presParOf" srcId="{CDA45143-A9BA-409D-B744-D8EA6223400F}" destId="{C9CB68E4-097F-4718-9F49-E7D9A36CAFC1}" srcOrd="6" destOrd="0" presId="urn:microsoft.com/office/officeart/2005/8/layout/default"/>
    <dgm:cxn modelId="{CFE507CF-FB13-4CD3-BA7B-D7491AEF54D3}" type="presParOf" srcId="{CDA45143-A9BA-409D-B744-D8EA6223400F}" destId="{CCD17EB2-B007-483E-8808-E2EC8765BCF2}" srcOrd="7" destOrd="0" presId="urn:microsoft.com/office/officeart/2005/8/layout/default"/>
    <dgm:cxn modelId="{BA26BB44-0B71-4427-8737-4989D10C460D}" type="presParOf" srcId="{CDA45143-A9BA-409D-B744-D8EA6223400F}" destId="{A9EAAC50-FFD1-4DF3-976F-7E24816B3F06}" srcOrd="8" destOrd="0" presId="urn:microsoft.com/office/officeart/2005/8/layout/default"/>
    <dgm:cxn modelId="{FD7D117C-9234-4139-9700-1A0C8401FC09}" type="presParOf" srcId="{CDA45143-A9BA-409D-B744-D8EA6223400F}" destId="{6C62778A-1A62-443B-BF01-EAB5154B553B}" srcOrd="9" destOrd="0" presId="urn:microsoft.com/office/officeart/2005/8/layout/default"/>
    <dgm:cxn modelId="{B5983972-C536-4B63-94C2-E233AF5B384C}" type="presParOf" srcId="{CDA45143-A9BA-409D-B744-D8EA6223400F}" destId="{EFC2133F-6509-4E8D-BF4B-5E7FC44A0A2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DDF17-BE2A-4C3C-8ADC-F99F00EA25BC}" type="doc">
      <dgm:prSet loTypeId="urn:microsoft.com/office/officeart/2005/8/layout/defaul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pt-BR"/>
        </a:p>
      </dgm:t>
    </dgm:pt>
    <dgm:pt modelId="{67704133-80AA-4D9E-BCA5-253B046D16AC}">
      <dgm:prSet phldrT="[Texto]" custT="1"/>
      <dgm:spPr/>
      <dgm:t>
        <a:bodyPr/>
        <a:lstStyle/>
        <a:p>
          <a:r>
            <a:rPr lang="pt-BR" sz="1600">
              <a:latin typeface="Bahnschrift" panose="020B0502040204020203" pitchFamily="34" charset="0"/>
            </a:rPr>
            <a:t>Relevância do Tema dentro das Prioridades do Setor</a:t>
          </a:r>
        </a:p>
      </dgm:t>
    </dgm:pt>
    <dgm:pt modelId="{108022CD-2166-4AE6-A4E3-762EF2F9B5A6}" type="parTrans" cxnId="{2CE71593-F532-48F5-BA87-5117275F7B99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D11F885A-9F44-40F0-9618-E472ADFF8597}" type="sibTrans" cxnId="{2CE71593-F532-48F5-BA87-5117275F7B99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28F9E7B6-D34B-4B27-908E-910170BAD889}">
      <dgm:prSet phldrT="[Texto]" custT="1"/>
      <dgm:spPr/>
      <dgm:t>
        <a:bodyPr/>
        <a:lstStyle/>
        <a:p>
          <a:r>
            <a:rPr lang="pt-BR" sz="1600">
              <a:latin typeface="Bahnschrift" panose="020B0502040204020203" pitchFamily="34" charset="0"/>
            </a:rPr>
            <a:t>Impacto na Estrutura de Mercado</a:t>
          </a:r>
        </a:p>
      </dgm:t>
    </dgm:pt>
    <dgm:pt modelId="{2C03E1FD-7F07-42B8-9E46-75943EEE39EA}" type="parTrans" cxnId="{ADD84CF9-A0F8-4D16-B4AC-F5FC4E324DA2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4D2B2C19-F4E4-42FA-B665-23AE5DF2D886}" type="sibTrans" cxnId="{ADD84CF9-A0F8-4D16-B4AC-F5FC4E324DA2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5CC84E14-346A-45E8-B174-7CB80785DC1A}">
      <dgm:prSet phldrT="[Texto]" custT="1"/>
      <dgm:spPr/>
      <dgm:t>
        <a:bodyPr/>
        <a:lstStyle/>
        <a:p>
          <a:r>
            <a:rPr lang="pt-BR" sz="1600">
              <a:latin typeface="Bahnschrift" panose="020B0502040204020203" pitchFamily="34" charset="0"/>
            </a:rPr>
            <a:t>Internacionalização</a:t>
          </a:r>
        </a:p>
      </dgm:t>
    </dgm:pt>
    <dgm:pt modelId="{D59B410B-B328-43F9-B4EE-15B52810AB48}" type="parTrans" cxnId="{253966E5-9253-462D-88A2-FA75E314FE46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362DEA1F-F27B-4EA0-89A6-8C48BF75A38E}" type="sibTrans" cxnId="{253966E5-9253-462D-88A2-FA75E314FE46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FAD65B8A-1926-4103-9522-59A0DE1BE942}">
      <dgm:prSet phldrT="[Texto]" custT="1"/>
      <dgm:spPr/>
      <dgm:t>
        <a:bodyPr/>
        <a:lstStyle/>
        <a:p>
          <a:r>
            <a:rPr lang="pt-BR" sz="1600">
              <a:latin typeface="Bahnschrift" panose="020B0502040204020203" pitchFamily="34" charset="0"/>
            </a:rPr>
            <a:t>Externalidades</a:t>
          </a:r>
        </a:p>
      </dgm:t>
    </dgm:pt>
    <dgm:pt modelId="{CA6F5D38-0B60-4558-BA9C-AC3D408AB442}" type="parTrans" cxnId="{CE78598A-C3CD-45A2-A047-D539AF4DE144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EAF72DA6-A151-4D47-8EDF-B97C96E9070E}" type="sibTrans" cxnId="{CE78598A-C3CD-45A2-A047-D539AF4DE144}">
      <dgm:prSet/>
      <dgm:spPr/>
      <dgm:t>
        <a:bodyPr/>
        <a:lstStyle/>
        <a:p>
          <a:endParaRPr lang="pt-BR" sz="1400">
            <a:latin typeface="Bahnschrift" panose="020B0502040204020203" pitchFamily="34" charset="0"/>
          </a:endParaRPr>
        </a:p>
      </dgm:t>
    </dgm:pt>
    <dgm:pt modelId="{CDA45143-A9BA-409D-B744-D8EA6223400F}" type="pres">
      <dgm:prSet presAssocID="{1DEDDF17-BE2A-4C3C-8ADC-F99F00EA25BC}" presName="diagram" presStyleCnt="0">
        <dgm:presLayoutVars>
          <dgm:dir/>
          <dgm:resizeHandles val="exact"/>
        </dgm:presLayoutVars>
      </dgm:prSet>
      <dgm:spPr/>
    </dgm:pt>
    <dgm:pt modelId="{F3413528-9C2E-4BD5-8525-934DB7B4B22B}" type="pres">
      <dgm:prSet presAssocID="{67704133-80AA-4D9E-BCA5-253B046D16AC}" presName="node" presStyleLbl="node1" presStyleIdx="0" presStyleCnt="4">
        <dgm:presLayoutVars>
          <dgm:bulletEnabled val="1"/>
        </dgm:presLayoutVars>
      </dgm:prSet>
      <dgm:spPr/>
    </dgm:pt>
    <dgm:pt modelId="{DDA0B52D-8BE6-4EEC-8959-AD27CE82CBC4}" type="pres">
      <dgm:prSet presAssocID="{D11F885A-9F44-40F0-9618-E472ADFF8597}" presName="sibTrans" presStyleCnt="0"/>
      <dgm:spPr/>
    </dgm:pt>
    <dgm:pt modelId="{C9CB68E4-097F-4718-9F49-E7D9A36CAFC1}" type="pres">
      <dgm:prSet presAssocID="{28F9E7B6-D34B-4B27-908E-910170BAD889}" presName="node" presStyleLbl="node1" presStyleIdx="1" presStyleCnt="4" custLinFactNeighborX="0">
        <dgm:presLayoutVars>
          <dgm:bulletEnabled val="1"/>
        </dgm:presLayoutVars>
      </dgm:prSet>
      <dgm:spPr/>
    </dgm:pt>
    <dgm:pt modelId="{CCD17EB2-B007-483E-8808-E2EC8765BCF2}" type="pres">
      <dgm:prSet presAssocID="{4D2B2C19-F4E4-42FA-B665-23AE5DF2D886}" presName="sibTrans" presStyleCnt="0"/>
      <dgm:spPr/>
    </dgm:pt>
    <dgm:pt modelId="{A9EAAC50-FFD1-4DF3-976F-7E24816B3F06}" type="pres">
      <dgm:prSet presAssocID="{5CC84E14-346A-45E8-B174-7CB80785DC1A}" presName="node" presStyleLbl="node1" presStyleIdx="2" presStyleCnt="4">
        <dgm:presLayoutVars>
          <dgm:bulletEnabled val="1"/>
        </dgm:presLayoutVars>
      </dgm:prSet>
      <dgm:spPr/>
    </dgm:pt>
    <dgm:pt modelId="{6C62778A-1A62-443B-BF01-EAB5154B553B}" type="pres">
      <dgm:prSet presAssocID="{362DEA1F-F27B-4EA0-89A6-8C48BF75A38E}" presName="sibTrans" presStyleCnt="0"/>
      <dgm:spPr/>
    </dgm:pt>
    <dgm:pt modelId="{EFC2133F-6509-4E8D-BF4B-5E7FC44A0A29}" type="pres">
      <dgm:prSet presAssocID="{FAD65B8A-1926-4103-9522-59A0DE1BE942}" presName="node" presStyleLbl="node1" presStyleIdx="3" presStyleCnt="4">
        <dgm:presLayoutVars>
          <dgm:bulletEnabled val="1"/>
        </dgm:presLayoutVars>
      </dgm:prSet>
      <dgm:spPr/>
    </dgm:pt>
  </dgm:ptLst>
  <dgm:cxnLst>
    <dgm:cxn modelId="{A6419D11-6DB8-44E7-8C83-68B34AFF42DE}" type="presOf" srcId="{FAD65B8A-1926-4103-9522-59A0DE1BE942}" destId="{EFC2133F-6509-4E8D-BF4B-5E7FC44A0A29}" srcOrd="0" destOrd="0" presId="urn:microsoft.com/office/officeart/2005/8/layout/default"/>
    <dgm:cxn modelId="{ED4E4B70-F76B-4DDE-B05B-565AAB0875D9}" type="presOf" srcId="{28F9E7B6-D34B-4B27-908E-910170BAD889}" destId="{C9CB68E4-097F-4718-9F49-E7D9A36CAFC1}" srcOrd="0" destOrd="0" presId="urn:microsoft.com/office/officeart/2005/8/layout/default"/>
    <dgm:cxn modelId="{CE78598A-C3CD-45A2-A047-D539AF4DE144}" srcId="{1DEDDF17-BE2A-4C3C-8ADC-F99F00EA25BC}" destId="{FAD65B8A-1926-4103-9522-59A0DE1BE942}" srcOrd="3" destOrd="0" parTransId="{CA6F5D38-0B60-4558-BA9C-AC3D408AB442}" sibTransId="{EAF72DA6-A151-4D47-8EDF-B97C96E9070E}"/>
    <dgm:cxn modelId="{2CE71593-F532-48F5-BA87-5117275F7B99}" srcId="{1DEDDF17-BE2A-4C3C-8ADC-F99F00EA25BC}" destId="{67704133-80AA-4D9E-BCA5-253B046D16AC}" srcOrd="0" destOrd="0" parTransId="{108022CD-2166-4AE6-A4E3-762EF2F9B5A6}" sibTransId="{D11F885A-9F44-40F0-9618-E472ADFF8597}"/>
    <dgm:cxn modelId="{7FCD80AC-CAC0-49B9-A464-874598D5D16B}" type="presOf" srcId="{5CC84E14-346A-45E8-B174-7CB80785DC1A}" destId="{A9EAAC50-FFD1-4DF3-976F-7E24816B3F06}" srcOrd="0" destOrd="0" presId="urn:microsoft.com/office/officeart/2005/8/layout/default"/>
    <dgm:cxn modelId="{854560BD-2A69-465A-8A56-5353CAF38862}" type="presOf" srcId="{67704133-80AA-4D9E-BCA5-253B046D16AC}" destId="{F3413528-9C2E-4BD5-8525-934DB7B4B22B}" srcOrd="0" destOrd="0" presId="urn:microsoft.com/office/officeart/2005/8/layout/default"/>
    <dgm:cxn modelId="{D97865CA-A028-4F8C-8579-2AF35BF452C1}" type="presOf" srcId="{1DEDDF17-BE2A-4C3C-8ADC-F99F00EA25BC}" destId="{CDA45143-A9BA-409D-B744-D8EA6223400F}" srcOrd="0" destOrd="0" presId="urn:microsoft.com/office/officeart/2005/8/layout/default"/>
    <dgm:cxn modelId="{253966E5-9253-462D-88A2-FA75E314FE46}" srcId="{1DEDDF17-BE2A-4C3C-8ADC-F99F00EA25BC}" destId="{5CC84E14-346A-45E8-B174-7CB80785DC1A}" srcOrd="2" destOrd="0" parTransId="{D59B410B-B328-43F9-B4EE-15B52810AB48}" sibTransId="{362DEA1F-F27B-4EA0-89A6-8C48BF75A38E}"/>
    <dgm:cxn modelId="{ADD84CF9-A0F8-4D16-B4AC-F5FC4E324DA2}" srcId="{1DEDDF17-BE2A-4C3C-8ADC-F99F00EA25BC}" destId="{28F9E7B6-D34B-4B27-908E-910170BAD889}" srcOrd="1" destOrd="0" parTransId="{2C03E1FD-7F07-42B8-9E46-75943EEE39EA}" sibTransId="{4D2B2C19-F4E4-42FA-B665-23AE5DF2D886}"/>
    <dgm:cxn modelId="{A3CAA583-BA54-43A3-99AD-87F0CDA9D130}" type="presParOf" srcId="{CDA45143-A9BA-409D-B744-D8EA6223400F}" destId="{F3413528-9C2E-4BD5-8525-934DB7B4B22B}" srcOrd="0" destOrd="0" presId="urn:microsoft.com/office/officeart/2005/8/layout/default"/>
    <dgm:cxn modelId="{A009121E-21B1-4928-80AE-10BB47F52938}" type="presParOf" srcId="{CDA45143-A9BA-409D-B744-D8EA6223400F}" destId="{DDA0B52D-8BE6-4EEC-8959-AD27CE82CBC4}" srcOrd="1" destOrd="0" presId="urn:microsoft.com/office/officeart/2005/8/layout/default"/>
    <dgm:cxn modelId="{E2446D53-7C58-4952-B876-08B9C3FF7B2F}" type="presParOf" srcId="{CDA45143-A9BA-409D-B744-D8EA6223400F}" destId="{C9CB68E4-097F-4718-9F49-E7D9A36CAFC1}" srcOrd="2" destOrd="0" presId="urn:microsoft.com/office/officeart/2005/8/layout/default"/>
    <dgm:cxn modelId="{CFE507CF-FB13-4CD3-BA7B-D7491AEF54D3}" type="presParOf" srcId="{CDA45143-A9BA-409D-B744-D8EA6223400F}" destId="{CCD17EB2-B007-483E-8808-E2EC8765BCF2}" srcOrd="3" destOrd="0" presId="urn:microsoft.com/office/officeart/2005/8/layout/default"/>
    <dgm:cxn modelId="{BA26BB44-0B71-4427-8737-4989D10C460D}" type="presParOf" srcId="{CDA45143-A9BA-409D-B744-D8EA6223400F}" destId="{A9EAAC50-FFD1-4DF3-976F-7E24816B3F06}" srcOrd="4" destOrd="0" presId="urn:microsoft.com/office/officeart/2005/8/layout/default"/>
    <dgm:cxn modelId="{FD7D117C-9234-4139-9700-1A0C8401FC09}" type="presParOf" srcId="{CDA45143-A9BA-409D-B744-D8EA6223400F}" destId="{6C62778A-1A62-443B-BF01-EAB5154B553B}" srcOrd="5" destOrd="0" presId="urn:microsoft.com/office/officeart/2005/8/layout/default"/>
    <dgm:cxn modelId="{B5983972-C536-4B63-94C2-E233AF5B384C}" type="presParOf" srcId="{CDA45143-A9BA-409D-B744-D8EA6223400F}" destId="{EFC2133F-6509-4E8D-BF4B-5E7FC44A0A2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13528-9C2E-4BD5-8525-934DB7B4B22B}">
      <dsp:nvSpPr>
        <dsp:cNvPr id="0" name=""/>
        <dsp:cNvSpPr/>
      </dsp:nvSpPr>
      <dsp:spPr>
        <a:xfrm>
          <a:off x="0" y="118006"/>
          <a:ext cx="2204308" cy="1322584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Bahnschrift" panose="020B0502040204020203" pitchFamily="34" charset="0"/>
            </a:rPr>
            <a:t>Abrangência</a:t>
          </a:r>
        </a:p>
      </dsp:txBody>
      <dsp:txXfrm>
        <a:off x="0" y="118006"/>
        <a:ext cx="2204308" cy="1322584"/>
      </dsp:txXfrm>
    </dsp:sp>
    <dsp:sp modelId="{3EC44E24-2929-4AA6-ABF0-D5AE6979031A}">
      <dsp:nvSpPr>
        <dsp:cNvPr id="0" name=""/>
        <dsp:cNvSpPr/>
      </dsp:nvSpPr>
      <dsp:spPr>
        <a:xfrm>
          <a:off x="2424738" y="118006"/>
          <a:ext cx="2204308" cy="1322584"/>
        </a:xfrm>
        <a:prstGeom prst="rect">
          <a:avLst/>
        </a:prstGeom>
        <a:solidFill>
          <a:schemeClr val="accent5">
            <a:shade val="50000"/>
            <a:hueOff val="84324"/>
            <a:satOff val="-1865"/>
            <a:lumOff val="139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Bahnschrift" panose="020B0502040204020203" pitchFamily="34" charset="0"/>
            </a:rPr>
            <a:t>Parceria com ICTs</a:t>
          </a:r>
        </a:p>
      </dsp:txBody>
      <dsp:txXfrm>
        <a:off x="2424738" y="118006"/>
        <a:ext cx="2204308" cy="1322584"/>
      </dsp:txXfrm>
    </dsp:sp>
    <dsp:sp modelId="{CC9EE8F9-AF4A-45DF-B3C6-B73B5F3D9292}">
      <dsp:nvSpPr>
        <dsp:cNvPr id="0" name=""/>
        <dsp:cNvSpPr/>
      </dsp:nvSpPr>
      <dsp:spPr>
        <a:xfrm>
          <a:off x="4849477" y="118006"/>
          <a:ext cx="2204308" cy="1322584"/>
        </a:xfrm>
        <a:prstGeom prst="rect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Bahnschrift" panose="020B0502040204020203" pitchFamily="34" charset="0"/>
            </a:rPr>
            <a:t>Grau de Incerteza Tecnológica</a:t>
          </a:r>
        </a:p>
      </dsp:txBody>
      <dsp:txXfrm>
        <a:off x="4849477" y="118006"/>
        <a:ext cx="2204308" cy="1322584"/>
      </dsp:txXfrm>
    </dsp:sp>
    <dsp:sp modelId="{C9CB68E4-097F-4718-9F49-E7D9A36CAFC1}">
      <dsp:nvSpPr>
        <dsp:cNvPr id="0" name=""/>
        <dsp:cNvSpPr/>
      </dsp:nvSpPr>
      <dsp:spPr>
        <a:xfrm>
          <a:off x="0" y="1661021"/>
          <a:ext cx="2204308" cy="1322584"/>
        </a:xfrm>
        <a:prstGeom prst="rect">
          <a:avLst/>
        </a:prstGeom>
        <a:solidFill>
          <a:schemeClr val="accent5">
            <a:shade val="50000"/>
            <a:hueOff val="252972"/>
            <a:satOff val="-5595"/>
            <a:lumOff val="419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Bahnschrift" panose="020B0502040204020203" pitchFamily="34" charset="0"/>
            </a:rPr>
            <a:t>Qualificação da Equipe</a:t>
          </a:r>
        </a:p>
      </dsp:txBody>
      <dsp:txXfrm>
        <a:off x="0" y="1661021"/>
        <a:ext cx="2204308" cy="1322584"/>
      </dsp:txXfrm>
    </dsp:sp>
    <dsp:sp modelId="{A9EAAC50-FFD1-4DF3-976F-7E24816B3F06}">
      <dsp:nvSpPr>
        <dsp:cNvPr id="0" name=""/>
        <dsp:cNvSpPr/>
      </dsp:nvSpPr>
      <dsp:spPr>
        <a:xfrm>
          <a:off x="2424738" y="1661021"/>
          <a:ext cx="2204308" cy="1322584"/>
        </a:xfrm>
        <a:prstGeom prst="rect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Bahnschrift" panose="020B0502040204020203" pitchFamily="34" charset="0"/>
            </a:rPr>
            <a:t>Composição dos Itens de Dispêndios</a:t>
          </a:r>
        </a:p>
      </dsp:txBody>
      <dsp:txXfrm>
        <a:off x="2424738" y="1661021"/>
        <a:ext cx="2204308" cy="1322584"/>
      </dsp:txXfrm>
    </dsp:sp>
    <dsp:sp modelId="{EFC2133F-6509-4E8D-BF4B-5E7FC44A0A29}">
      <dsp:nvSpPr>
        <dsp:cNvPr id="0" name=""/>
        <dsp:cNvSpPr/>
      </dsp:nvSpPr>
      <dsp:spPr>
        <a:xfrm>
          <a:off x="4849477" y="1661021"/>
          <a:ext cx="2204308" cy="1322584"/>
        </a:xfrm>
        <a:prstGeom prst="rect">
          <a:avLst/>
        </a:prstGeom>
        <a:solidFill>
          <a:schemeClr val="accent5">
            <a:shade val="50000"/>
            <a:hueOff val="84324"/>
            <a:satOff val="-1865"/>
            <a:lumOff val="139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Bahnschrift" panose="020B0502040204020203" pitchFamily="34" charset="0"/>
            </a:rPr>
            <a:t>Trajetória de Inovação da empresa</a:t>
          </a:r>
        </a:p>
      </dsp:txBody>
      <dsp:txXfrm>
        <a:off x="4849477" y="1661021"/>
        <a:ext cx="2204308" cy="1322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13528-9C2E-4BD5-8525-934DB7B4B22B}">
      <dsp:nvSpPr>
        <dsp:cNvPr id="0" name=""/>
        <dsp:cNvSpPr/>
      </dsp:nvSpPr>
      <dsp:spPr>
        <a:xfrm>
          <a:off x="1024314" y="1591"/>
          <a:ext cx="2383408" cy="1430044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Bahnschrift" panose="020B0502040204020203" pitchFamily="34" charset="0"/>
            </a:rPr>
            <a:t>Relevância do Tema dentro das Prioridades do Setor</a:t>
          </a:r>
        </a:p>
      </dsp:txBody>
      <dsp:txXfrm>
        <a:off x="1024314" y="1591"/>
        <a:ext cx="2383408" cy="1430044"/>
      </dsp:txXfrm>
    </dsp:sp>
    <dsp:sp modelId="{C9CB68E4-097F-4718-9F49-E7D9A36CAFC1}">
      <dsp:nvSpPr>
        <dsp:cNvPr id="0" name=""/>
        <dsp:cNvSpPr/>
      </dsp:nvSpPr>
      <dsp:spPr>
        <a:xfrm>
          <a:off x="3646063" y="1591"/>
          <a:ext cx="2383408" cy="1430044"/>
        </a:xfrm>
        <a:prstGeom prst="rect">
          <a:avLst/>
        </a:prstGeom>
        <a:solidFill>
          <a:schemeClr val="accent4">
            <a:shade val="80000"/>
            <a:hueOff val="-58853"/>
            <a:satOff val="-1455"/>
            <a:lumOff val="83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Bahnschrift" panose="020B0502040204020203" pitchFamily="34" charset="0"/>
            </a:rPr>
            <a:t>Impacto na Estrutura de Mercado</a:t>
          </a:r>
        </a:p>
      </dsp:txBody>
      <dsp:txXfrm>
        <a:off x="3646063" y="1591"/>
        <a:ext cx="2383408" cy="1430044"/>
      </dsp:txXfrm>
    </dsp:sp>
    <dsp:sp modelId="{A9EAAC50-FFD1-4DF3-976F-7E24816B3F06}">
      <dsp:nvSpPr>
        <dsp:cNvPr id="0" name=""/>
        <dsp:cNvSpPr/>
      </dsp:nvSpPr>
      <dsp:spPr>
        <a:xfrm>
          <a:off x="1024314" y="1669976"/>
          <a:ext cx="2383408" cy="1430044"/>
        </a:xfrm>
        <a:prstGeom prst="rect">
          <a:avLst/>
        </a:prstGeom>
        <a:solidFill>
          <a:schemeClr val="accent4">
            <a:shade val="80000"/>
            <a:hueOff val="-117705"/>
            <a:satOff val="-2910"/>
            <a:lumOff val="166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Bahnschrift" panose="020B0502040204020203" pitchFamily="34" charset="0"/>
            </a:rPr>
            <a:t>Internacionalização</a:t>
          </a:r>
        </a:p>
      </dsp:txBody>
      <dsp:txXfrm>
        <a:off x="1024314" y="1669976"/>
        <a:ext cx="2383408" cy="1430044"/>
      </dsp:txXfrm>
    </dsp:sp>
    <dsp:sp modelId="{EFC2133F-6509-4E8D-BF4B-5E7FC44A0A29}">
      <dsp:nvSpPr>
        <dsp:cNvPr id="0" name=""/>
        <dsp:cNvSpPr/>
      </dsp:nvSpPr>
      <dsp:spPr>
        <a:xfrm>
          <a:off x="3646063" y="1669976"/>
          <a:ext cx="2383408" cy="1430044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Bahnschrift" panose="020B0502040204020203" pitchFamily="34" charset="0"/>
            </a:rPr>
            <a:t>Externalidades</a:t>
          </a:r>
        </a:p>
      </dsp:txBody>
      <dsp:txXfrm>
        <a:off x="3646063" y="1669976"/>
        <a:ext cx="2383408" cy="143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D791-9C23-460D-9938-8279C1BB68AE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4B77E-002D-4475-9DAD-3C26FC32C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45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42C9C-B8E6-13F2-27B6-18211CA9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5FCE838-373B-C523-9E29-EB376DEA4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1293ABF-5A4F-297E-0CBD-012E440EB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26D6AC-6F2D-4979-9462-0056655D9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4D2C1-213D-4C5F-BC5F-E4CE5D25F73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299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91F6D-A85A-F84C-FB18-BED02D523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DC1E7B0-9066-670E-48E5-79BE9014B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F6A7245-79FF-7B9F-C3B7-3D8076181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D9D4FD-0C0A-CC05-D4D4-DA076D81E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4D2C1-213D-4C5F-BC5F-E4CE5D25F73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24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DF8DD-13BC-7DD0-ADD3-941640AF2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C81F32E-73A7-CAFA-7C78-418A041A8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7B5B5E1-050B-565E-4C94-24D6625DF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6B5F35-3494-2988-FBB8-6197DA588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4D2C1-213D-4C5F-BC5F-E4CE5D25F73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205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B91D0-B3A2-26EE-317E-FE52194C6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706051B-D437-8096-05C3-CA50A2F3F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15916A1-91B3-BA77-1A45-134E6ACDD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3C7F7E-C8E9-5789-C0E3-AF52A5221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4D2C1-213D-4C5F-BC5F-E4CE5D25F73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728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74BA5-B0E2-B169-3EFC-BCA4D4B3D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99995E4-986C-13D8-73C5-B7C81A85A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FD1D1B9-6028-94BF-B240-F675B6CE5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8AF30C-9132-34FD-E4D3-A326C91E5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4D2C1-213D-4C5F-BC5F-E4CE5D25F73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8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58579-9A7C-4D27-3578-237230671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77D48C4-C4F3-CE6D-BCA5-F2E1117E1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AD364C4-110A-A50F-D81F-4FAD0E490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26A9B3-3193-B9DB-C45D-CC90853F1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4D2C1-213D-4C5F-BC5F-E4CE5D25F73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26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5B6E8-3D8C-6429-3739-F71279911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EAC8E38-5418-045C-7FBA-22CF496C4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19C5531-32C7-5F80-A7FE-A3DB7ED9C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FFA2CE-0212-2F48-C2B2-F76959621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4D2C1-213D-4C5F-BC5F-E4CE5D25F73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079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4B77E-002D-4475-9DAD-3C26FC32CF3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14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AAAF-0607-1665-945E-ED55E6FD0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5BBCEE2-E96B-627A-DB38-B7FE384B0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7C5F143-7CED-DA5B-EACB-1A70E4D0C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B38827-47B9-B321-3E30-ABA796444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4D2C1-213D-4C5F-BC5F-E4CE5D25F73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22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98C50-FA22-AA43-8415-72F7087A7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FF67E45-57A5-512F-5CCB-B20DB46D7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E89F001-F5CC-53DF-0069-C037C034E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8DF38A-5B7C-3D25-994C-34EF30F9A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4D2C1-213D-4C5F-BC5F-E4CE5D25F73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2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99F20-A44B-1F9E-F3EE-084649C0B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993437A-B687-9DE4-395F-EF400977C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539E3B5-4920-0390-579F-2D035171A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DE5F47-385C-242B-A651-14CB0D3FF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4D2C1-213D-4C5F-BC5F-E4CE5D25F73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23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B5F80-867E-F70D-A16E-EAD9A3C80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118ED36-D072-03E3-8133-88D1DDE38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6BF3E09-90FD-0E6D-8B1E-2AC757381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D02018-7036-56C2-A81B-F5A396031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4D2C1-213D-4C5F-BC5F-E4CE5D25F73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72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E74B-6542-8CAD-4332-D3F0A4C45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7E50663-6BDB-87FB-4459-109F6E6E0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3CC5823-1663-CD18-80D6-0516A5671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E5260F-8880-995D-E97B-F0AF332B9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4D2C1-213D-4C5F-BC5F-E4CE5D25F73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9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11/02/2026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4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11/02/2026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0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11/02/2026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9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35" y="0"/>
            <a:ext cx="9211235" cy="518132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5792638" cy="584854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4308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echame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14" y="916536"/>
            <a:ext cx="1273367" cy="18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48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11/02/2026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11/02/2026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6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11/02/2026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3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11/02/2026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11/02/2026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11/02/2026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11/02/2026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8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11/02/2026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A0DFF-6BC9-A148-B9A5-CF821CA36CC0}" type="datetimeFigureOut">
              <a:t>11/02/2026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wnload.finep.gov.br/TabeladepessoalSubvencaoEconomica-Valoresmaximos.pdf" TargetMode="External"/><Relationship Id="rId13" Type="http://schemas.openxmlformats.org/officeDocument/2006/relationships/image" Target="../media/image36.pn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11" Type="http://schemas.openxmlformats.org/officeDocument/2006/relationships/image" Target="../media/image34.png"/><Relationship Id="rId5" Type="http://schemas.openxmlformats.org/officeDocument/2006/relationships/image" Target="../media/image29.emf"/><Relationship Id="rId10" Type="http://schemas.openxmlformats.org/officeDocument/2006/relationships/image" Target="../media/image33.png"/><Relationship Id="rId4" Type="http://schemas.openxmlformats.org/officeDocument/2006/relationships/image" Target="../media/image28.emf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dastro.finep.gov.b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financiamento.finep.gov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D4240-66E4-26FF-3FAD-803A34E8A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9D2FA1C0-E2C6-676F-7AC3-82457A5576D7}"/>
              </a:ext>
            </a:extLst>
          </p:cNvPr>
          <p:cNvGrpSpPr/>
          <p:nvPr/>
        </p:nvGrpSpPr>
        <p:grpSpPr>
          <a:xfrm flipH="1">
            <a:off x="0" y="-3901"/>
            <a:ext cx="9143680" cy="5147401"/>
            <a:chOff x="1" y="0"/>
            <a:chExt cx="9144000" cy="5147581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9810DFB2-C464-0702-68B8-CEAE560B5E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5"/>
            <a:stretch/>
          </p:blipFill>
          <p:spPr>
            <a:xfrm>
              <a:off x="1" y="1"/>
              <a:ext cx="7236542" cy="5147580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A0AA7183-A3B8-C502-0F55-DE4100869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201" t="57589"/>
            <a:stretch/>
          </p:blipFill>
          <p:spPr>
            <a:xfrm>
              <a:off x="4758812" y="2182761"/>
              <a:ext cx="2310581" cy="786581"/>
            </a:xfrm>
            <a:prstGeom prst="rect">
              <a:avLst/>
            </a:prstGeom>
          </p:spPr>
        </p:pic>
        <p:pic>
          <p:nvPicPr>
            <p:cNvPr id="64" name="Imagem 63">
              <a:extLst>
                <a:ext uri="{FF2B5EF4-FFF2-40B4-BE49-F238E27FC236}">
                  <a16:creationId xmlns:a16="http://schemas.microsoft.com/office/drawing/2014/main" id="{386A5320-5943-9B76-F6B0-538B7BF7C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201" t="57589"/>
            <a:stretch/>
          </p:blipFill>
          <p:spPr>
            <a:xfrm>
              <a:off x="6975987" y="0"/>
              <a:ext cx="2168014" cy="5147581"/>
            </a:xfrm>
            <a:prstGeom prst="rect">
              <a:avLst/>
            </a:prstGeom>
          </p:spPr>
        </p:pic>
      </p:grpSp>
      <p:sp>
        <p:nvSpPr>
          <p:cNvPr id="65" name="Título 2">
            <a:extLst>
              <a:ext uri="{FF2B5EF4-FFF2-40B4-BE49-F238E27FC236}">
                <a16:creationId xmlns:a16="http://schemas.microsoft.com/office/drawing/2014/main" id="{D97B3D3A-BB2F-57F3-3173-51E1F8E0A373}"/>
              </a:ext>
            </a:extLst>
          </p:cNvPr>
          <p:cNvSpPr txBox="1">
            <a:spLocks/>
          </p:cNvSpPr>
          <p:nvPr/>
        </p:nvSpPr>
        <p:spPr>
          <a:xfrm>
            <a:off x="0" y="1127062"/>
            <a:ext cx="4667174" cy="1526632"/>
          </a:xfrm>
          <a:prstGeom prst="rect">
            <a:avLst/>
          </a:prstGeom>
        </p:spPr>
        <p:txBody>
          <a:bodyPr vert="horz" lIns="91437" tIns="45718" rIns="91437" bIns="45718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pt-BR" sz="2600">
                <a:solidFill>
                  <a:schemeClr val="bg1"/>
                </a:solidFill>
                <a:sym typeface="Josefin Sans"/>
              </a:rPr>
              <a:t>SELEÇÃO PÚBLICA MCTI/FINEP/FNDCT  </a:t>
            </a:r>
          </a:p>
          <a:p>
            <a:pPr>
              <a:lnSpc>
                <a:spcPct val="90000"/>
              </a:lnSpc>
              <a:defRPr/>
            </a:pPr>
            <a:endParaRPr lang="pt-BR" sz="2600">
              <a:solidFill>
                <a:schemeClr val="bg1"/>
              </a:solidFill>
              <a:sym typeface="Josefin Sans"/>
            </a:endParaRPr>
          </a:p>
          <a:p>
            <a:pPr>
              <a:lnSpc>
                <a:spcPct val="90000"/>
              </a:lnSpc>
              <a:defRPr/>
            </a:pPr>
            <a:r>
              <a:rPr lang="pt-BR" sz="2600">
                <a:solidFill>
                  <a:schemeClr val="bg1"/>
                </a:solidFill>
                <a:sym typeface="Josefin Sans"/>
              </a:rPr>
              <a:t>Subvenção Econômica à Inovação</a:t>
            </a:r>
          </a:p>
          <a:p>
            <a:pPr>
              <a:lnSpc>
                <a:spcPct val="90000"/>
              </a:lnSpc>
              <a:defRPr/>
            </a:pPr>
            <a:endParaRPr lang="pt-BR" sz="2600">
              <a:solidFill>
                <a:schemeClr val="bg1"/>
              </a:solidFill>
              <a:sym typeface="Josefin Sans"/>
            </a:endParaRPr>
          </a:p>
          <a:p>
            <a:pPr>
              <a:lnSpc>
                <a:spcPct val="90000"/>
              </a:lnSpc>
              <a:defRPr/>
            </a:pPr>
            <a:r>
              <a:rPr lang="pt-BR" sz="2600">
                <a:solidFill>
                  <a:schemeClr val="bg1"/>
                </a:solidFill>
                <a:sym typeface="Josefin Sans"/>
              </a:rPr>
              <a:t>Mais Inovação Brasil - Rodada 2 – </a:t>
            </a:r>
            <a:r>
              <a:rPr lang="pt-BR" sz="2600" b="1">
                <a:solidFill>
                  <a:schemeClr val="bg1"/>
                </a:solidFill>
                <a:sym typeface="Josefin Sans"/>
              </a:rPr>
              <a:t>Subvenção Econômica Regional</a:t>
            </a:r>
          </a:p>
        </p:txBody>
      </p:sp>
      <p:pic>
        <p:nvPicPr>
          <p:cNvPr id="5" name="Imagem 4" descr="Texto, Carta&#10;&#10;O conteúdo gerado por IA pode estar incorreto.">
            <a:extLst>
              <a:ext uri="{FF2B5EF4-FFF2-40B4-BE49-F238E27FC236}">
                <a16:creationId xmlns:a16="http://schemas.microsoft.com/office/drawing/2014/main" id="{4DD9153E-9591-C419-0B86-20B9DF34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9" y="3987222"/>
            <a:ext cx="5298028" cy="1039800"/>
          </a:xfrm>
          <a:prstGeom prst="rect">
            <a:avLst/>
          </a:prstGeom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83A97D11-6C4E-9D03-97C0-E7979D8D3674}"/>
              </a:ext>
            </a:extLst>
          </p:cNvPr>
          <p:cNvSpPr txBox="1">
            <a:spLocks/>
          </p:cNvSpPr>
          <p:nvPr/>
        </p:nvSpPr>
        <p:spPr>
          <a:xfrm>
            <a:off x="7696200" y="4706704"/>
            <a:ext cx="1467363" cy="436796"/>
          </a:xfrm>
          <a:prstGeom prst="rect">
            <a:avLst/>
          </a:prstGeom>
        </p:spPr>
        <p:txBody>
          <a:bodyPr vert="horz" lIns="91437" tIns="45718" rIns="91437" bIns="45718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pt-BR" sz="1800">
                <a:solidFill>
                  <a:schemeClr val="bg1"/>
                </a:solidFill>
                <a:sym typeface="Josefin Sans"/>
              </a:rPr>
              <a:t>11/02/2026</a:t>
            </a:r>
          </a:p>
        </p:txBody>
      </p:sp>
      <p:pic>
        <p:nvPicPr>
          <p:cNvPr id="3" name="Imagem 2" descr="Interface gráfica do usuário, Aplicativo, Word&#10;&#10;O conteúdo gerado por IA pode estar incorreto.">
            <a:extLst>
              <a:ext uri="{FF2B5EF4-FFF2-40B4-BE49-F238E27FC236}">
                <a16:creationId xmlns:a16="http://schemas.microsoft.com/office/drawing/2014/main" id="{8C46DBE1-F62D-C42F-A49B-9706FDEB7E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500" t="30815" r="30167" b="51111"/>
          <a:stretch>
            <a:fillRect/>
          </a:stretch>
        </p:blipFill>
        <p:spPr>
          <a:xfrm>
            <a:off x="936065" y="3987222"/>
            <a:ext cx="4329653" cy="10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7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19" y="158697"/>
            <a:ext cx="4466272" cy="5143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3375B69-FA39-24AE-1329-D285B8307555}"/>
              </a:ext>
            </a:extLst>
          </p:cNvPr>
          <p:cNvSpPr txBox="1"/>
          <p:nvPr/>
        </p:nvSpPr>
        <p:spPr>
          <a:xfrm>
            <a:off x="368300" y="2077316"/>
            <a:ext cx="8088572" cy="2646424"/>
          </a:xfrm>
          <a:prstGeom prst="rect">
            <a:avLst/>
          </a:prstGeom>
          <a:solidFill>
            <a:schemeClr val="accent3">
              <a:lumMod val="20000"/>
              <a:lumOff val="80000"/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endParaRPr lang="pt-BR">
              <a:solidFill>
                <a:schemeClr val="tx1">
                  <a:lumMod val="65000"/>
                  <a:lumOff val="3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3BF9B43-6461-0F17-78FF-0C6FA9583552}"/>
              </a:ext>
            </a:extLst>
          </p:cNvPr>
          <p:cNvSpPr/>
          <p:nvPr/>
        </p:nvSpPr>
        <p:spPr>
          <a:xfrm>
            <a:off x="392890" y="1127836"/>
            <a:ext cx="8063982" cy="830997"/>
          </a:xfrm>
          <a:prstGeom prst="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0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HABILITAÇÃO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Verificação da adequação e aderência da proposta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DF3789-99E5-5B2D-6A5C-BE14E23F48E1}"/>
              </a:ext>
            </a:extLst>
          </p:cNvPr>
          <p:cNvSpPr txBox="1"/>
          <p:nvPr/>
        </p:nvSpPr>
        <p:spPr>
          <a:xfrm>
            <a:off x="421841" y="2199972"/>
            <a:ext cx="573713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t-BR" sz="2000" b="1">
                <a:solidFill>
                  <a:srgbClr val="108071"/>
                </a:solidFill>
                <a:latin typeface="+mj-lt"/>
              </a:rPr>
              <a:t>ANÁLISE DE MÉRITO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Análise dos aspectos técnicos das propostas habilitadas;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Consistência frente aos parâmetros do Edital e seus anexos;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Contempla indicadores relativos ao Grau de Inovação e Relevância da Inovação. </a:t>
            </a:r>
          </a:p>
        </p:txBody>
      </p:sp>
      <p:sp>
        <p:nvSpPr>
          <p:cNvPr id="2" name="Google Shape;481;p9">
            <a:extLst>
              <a:ext uri="{FF2B5EF4-FFF2-40B4-BE49-F238E27FC236}">
                <a16:creationId xmlns:a16="http://schemas.microsoft.com/office/drawing/2014/main" id="{35D6BEDE-2E98-51F3-8218-622DE917BD2E}"/>
              </a:ext>
            </a:extLst>
          </p:cNvPr>
          <p:cNvSpPr txBox="1"/>
          <p:nvPr/>
        </p:nvSpPr>
        <p:spPr>
          <a:xfrm>
            <a:off x="66394" y="100853"/>
            <a:ext cx="7912400" cy="44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700">
                <a:solidFill>
                  <a:srgbClr val="DD4F05"/>
                </a:solidFill>
                <a:latin typeface="Tahoma"/>
                <a:ea typeface="+mj-ea"/>
                <a:cs typeface="+mj-cs"/>
                <a:sym typeface="Josefin Sans"/>
              </a:rPr>
              <a:t>Etapas do processo seletivo</a:t>
            </a:r>
            <a:endParaRPr lang="pt-BR" sz="2700">
              <a:solidFill>
                <a:srgbClr val="DD4F05"/>
              </a:solidFill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201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DAF10-1D35-0C35-D4A9-3F3143AEE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1;p9">
            <a:extLst>
              <a:ext uri="{FF2B5EF4-FFF2-40B4-BE49-F238E27FC236}">
                <a16:creationId xmlns:a16="http://schemas.microsoft.com/office/drawing/2014/main" id="{7392B0CE-3E5D-BB0B-8FBC-54AE55AF546C}"/>
              </a:ext>
            </a:extLst>
          </p:cNvPr>
          <p:cNvSpPr txBox="1"/>
          <p:nvPr/>
        </p:nvSpPr>
        <p:spPr>
          <a:xfrm>
            <a:off x="66394" y="100853"/>
            <a:ext cx="7912400" cy="44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700">
                <a:solidFill>
                  <a:srgbClr val="DD4F05"/>
                </a:solidFill>
                <a:latin typeface="Tahoma"/>
                <a:ea typeface="+mj-ea"/>
                <a:cs typeface="+mj-cs"/>
                <a:sym typeface="Josefin Sans"/>
              </a:rPr>
              <a:t>Habilitação (exemplo de critérios)</a:t>
            </a:r>
            <a:endParaRPr lang="pt-BR" sz="2700">
              <a:solidFill>
                <a:srgbClr val="DD4F05"/>
              </a:solidFill>
              <a:latin typeface="Tahoma"/>
              <a:ea typeface="+mj-ea"/>
              <a:cs typeface="+mj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FE7A2CF-8EFA-60F7-941B-22090E82DD83}"/>
              </a:ext>
            </a:extLst>
          </p:cNvPr>
          <p:cNvSpPr/>
          <p:nvPr/>
        </p:nvSpPr>
        <p:spPr>
          <a:xfrm>
            <a:off x="207663" y="695192"/>
            <a:ext cx="6926168" cy="4339650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Elegibilidade das beneficiárias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Registro em junta comercial (proponente e coexecutores)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Objeto social compatível (proponente e coexecutores)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Histórico com as instituições apoiadoras (faturamento abaixo de R$ 1 MM)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 </a:t>
            </a:r>
            <a:r>
              <a:rPr lang="pt-BR" sz="1600" b="1">
                <a:solidFill>
                  <a:srgbClr val="0A4C4C"/>
                </a:solidFill>
                <a:latin typeface="+mj-lt"/>
              </a:rPr>
              <a:t>Envio dos documentos</a:t>
            </a: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0A4C4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Estatuto/Contrato Social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Balanço Patrimonial e Demonstrativo de Resultado do último ano disponível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60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- </a:t>
            </a: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Link de vídeo (proposta e capacidade técnica)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 Atendimento parâmetros da operação</a:t>
            </a: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0A4C4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Valor solicitado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Contrapartida mínima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Prazo </a:t>
            </a:r>
            <a:r>
              <a:rPr lang="pt-BR" sz="160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máximo de e</a:t>
            </a:r>
            <a:r>
              <a:rPr kumimoji="0" lang="pt-BR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xecução</a:t>
            </a: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Aderência ao objetivo da chamada e à linha temática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Elegibilidade do arranjo, incluindo verificação dos termos da participação da ICT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- Capacidade Financeira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</a:t>
            </a: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Execução na região indicada</a:t>
            </a:r>
          </a:p>
        </p:txBody>
      </p:sp>
    </p:spTree>
    <p:extLst>
      <p:ext uri="{BB962C8B-B14F-4D97-AF65-F5344CB8AC3E}">
        <p14:creationId xmlns:p14="http://schemas.microsoft.com/office/powerpoint/2010/main" val="17888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9AD9E-DD18-9C23-6AD7-B19F18FE1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38420EA-54B7-8D78-33AC-A164E382C2A6}"/>
              </a:ext>
            </a:extLst>
          </p:cNvPr>
          <p:cNvSpPr/>
          <p:nvPr/>
        </p:nvSpPr>
        <p:spPr>
          <a:xfrm>
            <a:off x="547224" y="1034389"/>
            <a:ext cx="402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1) Consistência - eliminatório</a:t>
            </a: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66A2143-9BEB-AE73-A46A-59AAFF02D7C0}"/>
              </a:ext>
            </a:extLst>
          </p:cNvPr>
          <p:cNvSpPr/>
          <p:nvPr/>
        </p:nvSpPr>
        <p:spPr>
          <a:xfrm>
            <a:off x="632460" y="1693066"/>
            <a:ext cx="8054340" cy="2277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1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D9108"/>
              </a:buClr>
              <a:buSzTx/>
              <a:tabLst/>
              <a:defRPr/>
            </a:pPr>
            <a:r>
              <a:rPr lang="pt-BR" altLang="pt-B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cs typeface="Arial" panose="020B0604020202020204" pitchFamily="34" charset="0"/>
              </a:rPr>
              <a:t>Contempla análise dos seguintes parâmetros: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D9108"/>
              </a:buClr>
              <a:buSzTx/>
              <a:buFont typeface="+mj-lt"/>
              <a:buAutoNum type="alphaLcPeriod"/>
              <a:tabLst/>
              <a:defRPr/>
            </a:pPr>
            <a:r>
              <a:rPr lang="pt-BR" altLang="pt-B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cs typeface="Arial" panose="020B0604020202020204" pitchFamily="34" charset="0"/>
              </a:rPr>
              <a:t>Adequação da equipe executora aos desenvolvimentos propostos;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D9108"/>
              </a:buClr>
              <a:buSzTx/>
              <a:buFont typeface="+mj-lt"/>
              <a:buAutoNum type="alphaLcPeriod"/>
              <a:tabLst/>
              <a:defRPr/>
            </a:pPr>
            <a:r>
              <a:rPr lang="pt-BR" altLang="pt-B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cs typeface="Arial" panose="020B0604020202020204" pitchFamily="34" charset="0"/>
              </a:rPr>
              <a:t>Maturidade tecnológica (TRL);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D9108"/>
              </a:buClr>
              <a:buSzTx/>
              <a:buFont typeface="+mj-lt"/>
              <a:buAutoNum type="alphaLcPeriod"/>
              <a:tabLst/>
              <a:defRPr/>
            </a:pPr>
            <a:r>
              <a:rPr lang="pt-BR" altLang="pt-B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cs typeface="Arial" panose="020B0604020202020204" pitchFamily="34" charset="0"/>
              </a:rPr>
              <a:t>Metodologia;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D9108"/>
              </a:buClr>
              <a:buSzTx/>
              <a:buFont typeface="+mj-lt"/>
              <a:buAutoNum type="alphaLcPeriod"/>
              <a:tabLst/>
              <a:defRPr/>
            </a:pPr>
            <a:r>
              <a:rPr lang="pt-BR" altLang="pt-B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cs typeface="Arial" panose="020B0604020202020204" pitchFamily="34" charset="0"/>
              </a:rPr>
              <a:t>Adequação das metas físicas, atividades, indicadores físicos; (limite de 24 meses)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D9108"/>
              </a:buClr>
              <a:buSzTx/>
              <a:buFont typeface="+mj-lt"/>
              <a:buAutoNum type="alphaLcPeriod"/>
              <a:tabLst/>
              <a:defRPr/>
            </a:pPr>
            <a:r>
              <a:rPr lang="pt-BR" altLang="pt-B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cs typeface="Arial" panose="020B0604020202020204" pitchFamily="34" charset="0"/>
              </a:rPr>
              <a:t>Adequação do orçamento;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D9108"/>
              </a:buClr>
              <a:buSzTx/>
              <a:buFont typeface="+mj-lt"/>
              <a:buAutoNum type="alphaLcPeriod"/>
              <a:tabLst/>
              <a:defRPr/>
            </a:pPr>
            <a:r>
              <a:rPr lang="pt-BR" altLang="pt-B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cs typeface="Arial" panose="020B0604020202020204" pitchFamily="34" charset="0"/>
              </a:rPr>
              <a:t>Prazos.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1435DF4-0D22-BE37-4AB4-0BA9CAA8BC71}"/>
              </a:ext>
            </a:extLst>
          </p:cNvPr>
          <p:cNvSpPr/>
          <p:nvPr/>
        </p:nvSpPr>
        <p:spPr>
          <a:xfrm>
            <a:off x="3992679" y="3803746"/>
            <a:ext cx="1333901" cy="292530"/>
          </a:xfrm>
          <a:prstGeom prst="rect">
            <a:avLst/>
          </a:prstGeom>
          <a:solidFill>
            <a:schemeClr val="bg1"/>
          </a:solidFill>
          <a:ln>
            <a:solidFill>
              <a:srgbClr val="0A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Bahnschrift" panose="020B0502040204020203" pitchFamily="34" charset="0"/>
              </a:rPr>
              <a:t>Sim ou Não</a:t>
            </a:r>
          </a:p>
        </p:txBody>
      </p:sp>
      <p:sp>
        <p:nvSpPr>
          <p:cNvPr id="8" name="Google Shape;481;p9">
            <a:extLst>
              <a:ext uri="{FF2B5EF4-FFF2-40B4-BE49-F238E27FC236}">
                <a16:creationId xmlns:a16="http://schemas.microsoft.com/office/drawing/2014/main" id="{A86F6A59-2226-080F-D296-C526ABB34E09}"/>
              </a:ext>
            </a:extLst>
          </p:cNvPr>
          <p:cNvSpPr txBox="1"/>
          <p:nvPr/>
        </p:nvSpPr>
        <p:spPr>
          <a:xfrm>
            <a:off x="66394" y="100853"/>
            <a:ext cx="7912400" cy="44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700">
                <a:solidFill>
                  <a:srgbClr val="DD4F05"/>
                </a:solidFill>
                <a:latin typeface="Tahoma"/>
                <a:ea typeface="+mj-ea"/>
                <a:cs typeface="+mj-cs"/>
                <a:sym typeface="Josefin Sans"/>
              </a:rPr>
              <a:t>Análise de mérito</a:t>
            </a:r>
            <a:endParaRPr lang="pt-BR" sz="2700">
              <a:solidFill>
                <a:srgbClr val="DD4F05"/>
              </a:solidFill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5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D2717-A271-A95A-8F0C-EFD53FB55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93DE08B-441F-63EA-B70C-63E1A079E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845174"/>
              </p:ext>
            </p:extLst>
          </p:nvPr>
        </p:nvGraphicFramePr>
        <p:xfrm>
          <a:off x="876759" y="1312055"/>
          <a:ext cx="7053786" cy="3101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78486695-E7D8-6975-B381-1DE7A4392542}"/>
              </a:ext>
            </a:extLst>
          </p:cNvPr>
          <p:cNvSpPr/>
          <p:nvPr/>
        </p:nvSpPr>
        <p:spPr>
          <a:xfrm>
            <a:off x="1432159" y="2601289"/>
            <a:ext cx="1061884" cy="292530"/>
          </a:xfrm>
          <a:prstGeom prst="rect">
            <a:avLst/>
          </a:prstGeom>
          <a:solidFill>
            <a:schemeClr val="bg1"/>
          </a:solidFill>
          <a:ln>
            <a:solidFill>
              <a:srgbClr val="0A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Bahnschrift" panose="020B0502040204020203" pitchFamily="34" charset="0"/>
              </a:rPr>
              <a:t>Nota: 0-2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0C553A7-EA32-2646-2196-149114997AF4}"/>
              </a:ext>
            </a:extLst>
          </p:cNvPr>
          <p:cNvSpPr/>
          <p:nvPr/>
        </p:nvSpPr>
        <p:spPr>
          <a:xfrm>
            <a:off x="3960281" y="2616038"/>
            <a:ext cx="1061884" cy="292530"/>
          </a:xfrm>
          <a:prstGeom prst="rect">
            <a:avLst/>
          </a:prstGeom>
          <a:solidFill>
            <a:schemeClr val="bg1"/>
          </a:solidFill>
          <a:ln>
            <a:solidFill>
              <a:srgbClr val="0A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Bahnschrift" panose="020B0502040204020203" pitchFamily="34" charset="0"/>
              </a:rPr>
              <a:t>Nota: 0-2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46E64DE-954A-983E-53DD-C6340CE51390}"/>
              </a:ext>
            </a:extLst>
          </p:cNvPr>
          <p:cNvSpPr/>
          <p:nvPr/>
        </p:nvSpPr>
        <p:spPr>
          <a:xfrm>
            <a:off x="6320145" y="2601289"/>
            <a:ext cx="1061884" cy="292530"/>
          </a:xfrm>
          <a:prstGeom prst="rect">
            <a:avLst/>
          </a:prstGeom>
          <a:solidFill>
            <a:schemeClr val="bg1"/>
          </a:solidFill>
          <a:ln>
            <a:solidFill>
              <a:srgbClr val="0A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Bahnschrift" panose="020B0502040204020203" pitchFamily="34" charset="0"/>
              </a:rPr>
              <a:t>Nota: 0-2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BBB4480-7853-0994-6CD5-68D248546028}"/>
              </a:ext>
            </a:extLst>
          </p:cNvPr>
          <p:cNvSpPr/>
          <p:nvPr/>
        </p:nvSpPr>
        <p:spPr>
          <a:xfrm>
            <a:off x="2769752" y="4146552"/>
            <a:ext cx="1061884" cy="292530"/>
          </a:xfrm>
          <a:prstGeom prst="rect">
            <a:avLst/>
          </a:prstGeom>
          <a:solidFill>
            <a:schemeClr val="bg1"/>
          </a:solidFill>
          <a:ln>
            <a:solidFill>
              <a:srgbClr val="0A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Bahnschrift" panose="020B0502040204020203" pitchFamily="34" charset="0"/>
              </a:rPr>
              <a:t>Nota: 0-2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22B4162-AA87-A0E8-782F-720C0458DC3B}"/>
              </a:ext>
            </a:extLst>
          </p:cNvPr>
          <p:cNvSpPr/>
          <p:nvPr/>
        </p:nvSpPr>
        <p:spPr>
          <a:xfrm>
            <a:off x="5169405" y="4146552"/>
            <a:ext cx="1061884" cy="292530"/>
          </a:xfrm>
          <a:prstGeom prst="rect">
            <a:avLst/>
          </a:prstGeom>
          <a:solidFill>
            <a:schemeClr val="bg1"/>
          </a:solidFill>
          <a:ln>
            <a:solidFill>
              <a:srgbClr val="0A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Bahnschrift" panose="020B0502040204020203" pitchFamily="34" charset="0"/>
              </a:rPr>
              <a:t>Nota: 0-2</a:t>
            </a:r>
          </a:p>
        </p:txBody>
      </p:sp>
      <p:sp>
        <p:nvSpPr>
          <p:cNvPr id="12" name="Google Shape;481;p9">
            <a:extLst>
              <a:ext uri="{FF2B5EF4-FFF2-40B4-BE49-F238E27FC236}">
                <a16:creationId xmlns:a16="http://schemas.microsoft.com/office/drawing/2014/main" id="{E87B3753-0AD7-AC63-073B-060AF0D42A77}"/>
              </a:ext>
            </a:extLst>
          </p:cNvPr>
          <p:cNvSpPr txBox="1"/>
          <p:nvPr/>
        </p:nvSpPr>
        <p:spPr>
          <a:xfrm>
            <a:off x="66394" y="100853"/>
            <a:ext cx="7912400" cy="44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700">
                <a:solidFill>
                  <a:srgbClr val="DD4F05"/>
                </a:solidFill>
                <a:latin typeface="Tahoma"/>
                <a:ea typeface="+mj-ea"/>
                <a:cs typeface="+mj-cs"/>
                <a:sym typeface="Josefin Sans"/>
              </a:rPr>
              <a:t>Análise de mérito</a:t>
            </a:r>
            <a:endParaRPr lang="pt-BR" sz="2700">
              <a:solidFill>
                <a:srgbClr val="DD4F05"/>
              </a:solidFill>
              <a:latin typeface="Tahoma"/>
              <a:ea typeface="+mj-ea"/>
              <a:cs typeface="+mj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45D924D-12E4-E129-4491-5E73895966D3}"/>
              </a:ext>
            </a:extLst>
          </p:cNvPr>
          <p:cNvSpPr/>
          <p:nvPr/>
        </p:nvSpPr>
        <p:spPr>
          <a:xfrm>
            <a:off x="547224" y="1034389"/>
            <a:ext cx="402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2) Grau de Inovação</a:t>
            </a: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723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9FC34-3794-8391-3200-0A5096C1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A102E81-9C36-BC8D-E2BB-F16D9D493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178236"/>
              </p:ext>
            </p:extLst>
          </p:nvPr>
        </p:nvGraphicFramePr>
        <p:xfrm>
          <a:off x="458311" y="705733"/>
          <a:ext cx="7053786" cy="3101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66733869-272E-DC2C-D560-490827F5B7C4}"/>
              </a:ext>
            </a:extLst>
          </p:cNvPr>
          <p:cNvSpPr/>
          <p:nvPr/>
        </p:nvSpPr>
        <p:spPr>
          <a:xfrm>
            <a:off x="1013711" y="1994967"/>
            <a:ext cx="1061884" cy="292530"/>
          </a:xfrm>
          <a:prstGeom prst="rect">
            <a:avLst/>
          </a:prstGeom>
          <a:solidFill>
            <a:schemeClr val="bg1"/>
          </a:solidFill>
          <a:ln>
            <a:solidFill>
              <a:srgbClr val="0A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Bahnschrift" panose="020B0502040204020203" pitchFamily="34" charset="0"/>
              </a:rPr>
              <a:t>Nota: 0-2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BA3F2D3-E871-FC93-6CC7-8A9C31B28A8B}"/>
              </a:ext>
            </a:extLst>
          </p:cNvPr>
          <p:cNvSpPr/>
          <p:nvPr/>
        </p:nvSpPr>
        <p:spPr>
          <a:xfrm>
            <a:off x="3541833" y="2009716"/>
            <a:ext cx="1061884" cy="292530"/>
          </a:xfrm>
          <a:prstGeom prst="rect">
            <a:avLst/>
          </a:prstGeom>
          <a:solidFill>
            <a:schemeClr val="bg1"/>
          </a:solidFill>
          <a:ln>
            <a:solidFill>
              <a:srgbClr val="0A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Bahnschrift" panose="020B0502040204020203" pitchFamily="34" charset="0"/>
              </a:rPr>
              <a:t>Nota: 0-2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DED8377-AD04-B773-93C7-748F152E6876}"/>
              </a:ext>
            </a:extLst>
          </p:cNvPr>
          <p:cNvSpPr/>
          <p:nvPr/>
        </p:nvSpPr>
        <p:spPr>
          <a:xfrm>
            <a:off x="5901697" y="1994967"/>
            <a:ext cx="1061884" cy="292530"/>
          </a:xfrm>
          <a:prstGeom prst="rect">
            <a:avLst/>
          </a:prstGeom>
          <a:solidFill>
            <a:schemeClr val="bg1"/>
          </a:solidFill>
          <a:ln>
            <a:solidFill>
              <a:srgbClr val="0A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Bahnschrift" panose="020B0502040204020203" pitchFamily="34" charset="0"/>
              </a:rPr>
              <a:t>Nota: 0-2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1A4D0A3-14DC-FE92-4551-C766D978C827}"/>
              </a:ext>
            </a:extLst>
          </p:cNvPr>
          <p:cNvSpPr/>
          <p:nvPr/>
        </p:nvSpPr>
        <p:spPr>
          <a:xfrm>
            <a:off x="2351304" y="3540230"/>
            <a:ext cx="1061884" cy="292530"/>
          </a:xfrm>
          <a:prstGeom prst="rect">
            <a:avLst/>
          </a:prstGeom>
          <a:solidFill>
            <a:schemeClr val="bg1"/>
          </a:solidFill>
          <a:ln>
            <a:solidFill>
              <a:srgbClr val="0A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Bahnschrift" panose="020B0502040204020203" pitchFamily="34" charset="0"/>
              </a:rPr>
              <a:t>Nota: 0-2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C5C064A-7F72-5A23-00B5-9571A25448E4}"/>
              </a:ext>
            </a:extLst>
          </p:cNvPr>
          <p:cNvSpPr/>
          <p:nvPr/>
        </p:nvSpPr>
        <p:spPr>
          <a:xfrm>
            <a:off x="4750957" y="3540230"/>
            <a:ext cx="1061884" cy="292530"/>
          </a:xfrm>
          <a:prstGeom prst="rect">
            <a:avLst/>
          </a:prstGeom>
          <a:solidFill>
            <a:schemeClr val="bg1"/>
          </a:solidFill>
          <a:ln>
            <a:solidFill>
              <a:srgbClr val="0A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Bahnschrift" panose="020B0502040204020203" pitchFamily="34" charset="0"/>
              </a:rPr>
              <a:t>Nota: 0-2</a:t>
            </a:r>
          </a:p>
        </p:txBody>
      </p:sp>
      <p:sp>
        <p:nvSpPr>
          <p:cNvPr id="16" name="Google Shape;481;p9">
            <a:extLst>
              <a:ext uri="{FF2B5EF4-FFF2-40B4-BE49-F238E27FC236}">
                <a16:creationId xmlns:a16="http://schemas.microsoft.com/office/drawing/2014/main" id="{DD3C0391-8740-7E8D-9C06-80465818A910}"/>
              </a:ext>
            </a:extLst>
          </p:cNvPr>
          <p:cNvSpPr txBox="1"/>
          <p:nvPr/>
        </p:nvSpPr>
        <p:spPr>
          <a:xfrm>
            <a:off x="66394" y="100853"/>
            <a:ext cx="7912400" cy="44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700" dirty="0">
                <a:solidFill>
                  <a:srgbClr val="DD4F05"/>
                </a:solidFill>
                <a:latin typeface="Tahoma"/>
                <a:ea typeface="+mj-ea"/>
                <a:cs typeface="+mj-cs"/>
                <a:sym typeface="Josefin Sans"/>
              </a:rPr>
              <a:t>Análise de mérito</a:t>
            </a:r>
            <a:endParaRPr lang="pt-BR" sz="2700" dirty="0">
              <a:solidFill>
                <a:srgbClr val="DD4F05"/>
              </a:solidFill>
              <a:latin typeface="Tahoma"/>
              <a:ea typeface="+mj-ea"/>
              <a:cs typeface="+mj-cs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16F2CB6-F9D6-3C12-FB22-1CD3A129D082}"/>
              </a:ext>
            </a:extLst>
          </p:cNvPr>
          <p:cNvSpPr/>
          <p:nvPr/>
        </p:nvSpPr>
        <p:spPr>
          <a:xfrm>
            <a:off x="179831" y="428067"/>
            <a:ext cx="402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2000" b="1">
                <a:solidFill>
                  <a:srgbClr val="0A4C4C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pt-BR" altLang="pt-BR" sz="2000" b="1" i="0" u="none" strike="noStrike" kern="1200" cap="none" spc="0" normalizeH="0" baseline="0" noProof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 Relevância da Inovação</a:t>
            </a: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2BB6985-FF09-230B-D4F2-86F5447700CC}"/>
              </a:ext>
            </a:extLst>
          </p:cNvPr>
          <p:cNvSpPr txBox="1"/>
          <p:nvPr/>
        </p:nvSpPr>
        <p:spPr>
          <a:xfrm>
            <a:off x="697144" y="4272139"/>
            <a:ext cx="71530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FD9108"/>
              </a:buClr>
              <a:defRPr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</a:rPr>
              <a:t>São consideradas aprovadas as propostas que obtenham pontuação mínima de 1,2  pontos (equivalente a 60%).</a:t>
            </a:r>
          </a:p>
        </p:txBody>
      </p:sp>
      <p:pic>
        <p:nvPicPr>
          <p:cNvPr id="3" name="Picture 2" descr="Aprovado - ícones de arquivos e pastas grátis">
            <a:extLst>
              <a:ext uri="{FF2B5EF4-FFF2-40B4-BE49-F238E27FC236}">
                <a16:creationId xmlns:a16="http://schemas.microsoft.com/office/drawing/2014/main" id="{55D41FDB-5EC7-1D7A-9045-A053CA41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6" y="4447764"/>
            <a:ext cx="695736" cy="6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0AA58A-AF7D-B9DD-3235-CC0B9C140D89}"/>
              </a:ext>
            </a:extLst>
          </p:cNvPr>
          <p:cNvSpPr/>
          <p:nvPr/>
        </p:nvSpPr>
        <p:spPr>
          <a:xfrm>
            <a:off x="227600" y="3897443"/>
            <a:ext cx="402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2000" b="1" dirty="0">
                <a:solidFill>
                  <a:srgbClr val="0A4C4C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Condições para aprovação: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831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FF340-89D3-C4E3-89C7-37F0ADD5D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39BD3037-A188-7FE4-72BE-DD89E446156B}"/>
              </a:ext>
            </a:extLst>
          </p:cNvPr>
          <p:cNvSpPr txBox="1"/>
          <p:nvPr/>
        </p:nvSpPr>
        <p:spPr>
          <a:xfrm>
            <a:off x="349817" y="99347"/>
            <a:ext cx="804355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700" dirty="0" err="1">
                <a:solidFill>
                  <a:srgbClr val="DD4F05"/>
                </a:solidFill>
                <a:latin typeface="Tahoma"/>
                <a:ea typeface="+mj-ea"/>
                <a:cs typeface="+mj-cs"/>
              </a:rPr>
              <a:t>Cronograma</a:t>
            </a:r>
            <a:r>
              <a:rPr lang="en-US" sz="2700" dirty="0">
                <a:solidFill>
                  <a:srgbClr val="DD4F05"/>
                </a:solidFill>
                <a:latin typeface="Tahoma"/>
                <a:ea typeface="+mj-ea"/>
                <a:cs typeface="+mj-cs"/>
              </a:rPr>
              <a:t> </a:t>
            </a:r>
            <a:r>
              <a:rPr lang="en-US" sz="2700" dirty="0" err="1">
                <a:solidFill>
                  <a:srgbClr val="DD4F05"/>
                </a:solidFill>
                <a:latin typeface="Tahoma"/>
                <a:ea typeface="+mj-ea"/>
                <a:cs typeface="+mj-cs"/>
              </a:rPr>
              <a:t>esperado</a:t>
            </a:r>
            <a:endParaRPr lang="en-US" sz="2700" dirty="0">
              <a:solidFill>
                <a:srgbClr val="DD4F05"/>
              </a:solidFill>
              <a:latin typeface="Tahoma"/>
              <a:ea typeface="+mj-ea"/>
              <a:cs typeface="+mj-cs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2839B4C-30A0-C723-6978-8E74887F6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040994"/>
              </p:ext>
            </p:extLst>
          </p:nvPr>
        </p:nvGraphicFramePr>
        <p:xfrm>
          <a:off x="617220" y="1141385"/>
          <a:ext cx="5623561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553">
                  <a:extLst>
                    <a:ext uri="{9D8B030D-6E8A-4147-A177-3AD203B41FA5}">
                      <a16:colId xmlns:a16="http://schemas.microsoft.com/office/drawing/2014/main" val="1894485502"/>
                    </a:ext>
                  </a:extLst>
                </a:gridCol>
                <a:gridCol w="1664246">
                  <a:extLst>
                    <a:ext uri="{9D8B030D-6E8A-4147-A177-3AD203B41FA5}">
                      <a16:colId xmlns:a16="http://schemas.microsoft.com/office/drawing/2014/main" val="1606372720"/>
                    </a:ext>
                  </a:extLst>
                </a:gridCol>
                <a:gridCol w="1174762">
                  <a:extLst>
                    <a:ext uri="{9D8B030D-6E8A-4147-A177-3AD203B41FA5}">
                      <a16:colId xmlns:a16="http://schemas.microsoft.com/office/drawing/2014/main" val="956166371"/>
                    </a:ext>
                  </a:extLst>
                </a:gridCol>
              </a:tblGrid>
              <a:tr h="3698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ATIVIDADE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DATA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PRAZO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3402032"/>
                  </a:ext>
                </a:extLst>
              </a:tr>
              <a:tr h="3698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Formulário/lançamento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06/02/2026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711323"/>
                  </a:ext>
                </a:extLst>
              </a:tr>
              <a:tr h="3698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Envio da proposta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07/04/2026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60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6882206"/>
                  </a:ext>
                </a:extLst>
              </a:tr>
              <a:tr h="3698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Habilitação preliminar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24/04/2026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2646501"/>
                  </a:ext>
                </a:extLst>
              </a:tr>
              <a:tr h="3698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Recurso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04/05/2026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10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714591"/>
                  </a:ext>
                </a:extLst>
              </a:tr>
              <a:tr h="3698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Habilitação final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14/05/2026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1205857"/>
                  </a:ext>
                </a:extLst>
              </a:tr>
              <a:tr h="3698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Análise mérito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14/07/2026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61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2221972"/>
                  </a:ext>
                </a:extLst>
              </a:tr>
              <a:tr h="3698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Recurso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24/07/2026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5749014"/>
                  </a:ext>
                </a:extLst>
              </a:tr>
              <a:tr h="3698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Mérito final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14/08/2026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21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0380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589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4414594-A1D0-4930-C8F7-446481637D2F}"/>
              </a:ext>
            </a:extLst>
          </p:cNvPr>
          <p:cNvSpPr txBox="1"/>
          <p:nvPr/>
        </p:nvSpPr>
        <p:spPr>
          <a:xfrm>
            <a:off x="365462" y="780985"/>
            <a:ext cx="3170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50" b="1">
                <a:solidFill>
                  <a:schemeClr val="bg1"/>
                </a:solidFill>
                <a:latin typeface="Arial" panose="020B0604020202020204" pitchFamily="34" charset="0"/>
              </a:rPr>
              <a:t>William Rospendowski</a:t>
            </a:r>
          </a:p>
          <a:p>
            <a:r>
              <a:rPr lang="pt-BR" sz="1350">
                <a:solidFill>
                  <a:schemeClr val="bg1"/>
                </a:solidFill>
                <a:latin typeface="Arial" panose="020B0604020202020204" pitchFamily="34" charset="0"/>
              </a:rPr>
              <a:t>Superintendente</a:t>
            </a:r>
          </a:p>
          <a:p>
            <a:r>
              <a:rPr lang="pt-BR" sz="1350" b="1">
                <a:solidFill>
                  <a:schemeClr val="bg1"/>
                </a:solidFill>
                <a:latin typeface="Arial" panose="020B0604020202020204" pitchFamily="34" charset="0"/>
              </a:rPr>
              <a:t>AODR </a:t>
            </a:r>
            <a:r>
              <a:rPr lang="pt-BR" sz="1350">
                <a:solidFill>
                  <a:schemeClr val="bg1"/>
                </a:solidFill>
                <a:latin typeface="Arial" panose="020B0604020202020204" pitchFamily="34" charset="0"/>
              </a:rPr>
              <a:t>(Área de Operações Descentralizadas e Regionais)</a:t>
            </a:r>
            <a:endParaRPr lang="pt-BR" sz="1350">
              <a:solidFill>
                <a:schemeClr val="bg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24B8488-31AB-5CA8-08F6-36FF4B009B0A}"/>
              </a:ext>
            </a:extLst>
          </p:cNvPr>
          <p:cNvSpPr/>
          <p:nvPr/>
        </p:nvSpPr>
        <p:spPr>
          <a:xfrm>
            <a:off x="5506770" y="889503"/>
            <a:ext cx="1113577" cy="8148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AutoShape 4" descr="Governo apresenta novo slogan e nova marca publicitária | Agência Brasil">
            <a:extLst>
              <a:ext uri="{FF2B5EF4-FFF2-40B4-BE49-F238E27FC236}">
                <a16:creationId xmlns:a16="http://schemas.microsoft.com/office/drawing/2014/main" id="{C56B02E6-1AEE-A0D0-DCEE-A6E7CEFE2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sp>
        <p:nvSpPr>
          <p:cNvPr id="5" name="AutoShape 6" descr="Governo Federal do Brasil (2025) Logo PNG Vector (SVG) Free Download">
            <a:extLst>
              <a:ext uri="{FF2B5EF4-FFF2-40B4-BE49-F238E27FC236}">
                <a16:creationId xmlns:a16="http://schemas.microsoft.com/office/drawing/2014/main" id="{DA28CC9D-49FA-79B2-05CA-6E781BDE0D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sp>
        <p:nvSpPr>
          <p:cNvPr id="6" name="AutoShape 8" descr="Um Pais De Todos Governo Federal Logo Vector File Free Download | Logowik">
            <a:extLst>
              <a:ext uri="{FF2B5EF4-FFF2-40B4-BE49-F238E27FC236}">
                <a16:creationId xmlns:a16="http://schemas.microsoft.com/office/drawing/2014/main" id="{4E07A180-1733-16AF-435A-0C0867E8B7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2686050"/>
            <a:ext cx="1113577" cy="111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pic>
        <p:nvPicPr>
          <p:cNvPr id="8" name="Imagem 7" descr="Forma, Quadrado&#10;&#10;O conteúdo gerado por IA pode estar incorreto.">
            <a:extLst>
              <a:ext uri="{FF2B5EF4-FFF2-40B4-BE49-F238E27FC236}">
                <a16:creationId xmlns:a16="http://schemas.microsoft.com/office/drawing/2014/main" id="{E96F815E-8B53-50FC-5F87-2D50FCBD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902" y="1975672"/>
            <a:ext cx="1378390" cy="8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C4E45-1D45-B1A4-B66F-FD7857850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81;p9">
            <a:extLst>
              <a:ext uri="{FF2B5EF4-FFF2-40B4-BE49-F238E27FC236}">
                <a16:creationId xmlns:a16="http://schemas.microsoft.com/office/drawing/2014/main" id="{7032EE17-6FEA-C347-F649-0ED18F339F4D}"/>
              </a:ext>
            </a:extLst>
          </p:cNvPr>
          <p:cNvSpPr txBox="1"/>
          <p:nvPr/>
        </p:nvSpPr>
        <p:spPr>
          <a:xfrm>
            <a:off x="66394" y="73523"/>
            <a:ext cx="7675526" cy="94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100" b="1">
                <a:solidFill>
                  <a:srgbClr val="DD4F05"/>
                </a:solidFill>
                <a:latin typeface="+mj-lt"/>
                <a:ea typeface="+mj-ea"/>
                <a:cs typeface="+mj-cs"/>
                <a:sym typeface="Josefin Sans"/>
              </a:rPr>
              <a:t>SELEÇÃO PÚBLICA MCTI/FINEP/FNDCT  </a:t>
            </a:r>
          </a:p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100" b="1">
                <a:solidFill>
                  <a:srgbClr val="DD4F05"/>
                </a:solidFill>
                <a:latin typeface="+mj-lt"/>
                <a:ea typeface="+mj-ea"/>
                <a:cs typeface="+mj-cs"/>
                <a:sym typeface="Josefin Sans"/>
              </a:rPr>
              <a:t>Subvenção Econômica à Inovação em Fluxo Contínuo </a:t>
            </a:r>
          </a:p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100" b="1">
                <a:solidFill>
                  <a:srgbClr val="0A4C4C"/>
                </a:solidFill>
                <a:latin typeface="+mj-lt"/>
                <a:ea typeface="+mj-ea"/>
                <a:cs typeface="+mj-cs"/>
                <a:sym typeface="Josefin Sans"/>
              </a:rPr>
              <a:t>Mais Inovação Brasil - Rodada 2 – Subvenção Econômica Regional</a:t>
            </a:r>
            <a:endParaRPr sz="2100" b="1">
              <a:solidFill>
                <a:srgbClr val="0A4C4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6B79B17-3304-B011-B599-3E80283EBBB1}"/>
              </a:ext>
            </a:extLst>
          </p:cNvPr>
          <p:cNvSpPr/>
          <p:nvPr/>
        </p:nvSpPr>
        <p:spPr>
          <a:xfrm>
            <a:off x="66394" y="1126237"/>
            <a:ext cx="79548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 chamada pública, executada com recursos do FNDCT, no âmbito da Nova Indústria Brasil, tem como principais objetivos: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1CE5E877-6B9C-B841-6B08-FFE803773B38}"/>
              </a:ext>
            </a:extLst>
          </p:cNvPr>
          <p:cNvSpPr/>
          <p:nvPr/>
        </p:nvSpPr>
        <p:spPr>
          <a:xfrm>
            <a:off x="98298" y="2562062"/>
            <a:ext cx="2916000" cy="1576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B3F13B3A-2715-C55D-5D65-E2D5BE2CDD7C}"/>
              </a:ext>
            </a:extLst>
          </p:cNvPr>
          <p:cNvSpPr/>
          <p:nvPr/>
        </p:nvSpPr>
        <p:spPr>
          <a:xfrm>
            <a:off x="3100578" y="2562062"/>
            <a:ext cx="2916000" cy="15768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54C58769-6EEB-ACE2-9422-A1323216CBC8}"/>
              </a:ext>
            </a:extLst>
          </p:cNvPr>
          <p:cNvSpPr/>
          <p:nvPr/>
        </p:nvSpPr>
        <p:spPr>
          <a:xfrm>
            <a:off x="6102858" y="2562062"/>
            <a:ext cx="2916000" cy="1576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277130B0-D713-F358-00F8-9AD7132858B5}"/>
              </a:ext>
            </a:extLst>
          </p:cNvPr>
          <p:cNvSpPr/>
          <p:nvPr/>
        </p:nvSpPr>
        <p:spPr>
          <a:xfrm>
            <a:off x="218289" y="2890677"/>
            <a:ext cx="26861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>
                <a:solidFill>
                  <a:srgbClr val="212529"/>
                </a:solidFill>
                <a:latin typeface="Bahnschrift" panose="020B0502040204020203" pitchFamily="34" charset="0"/>
              </a:rPr>
              <a:t>Apoiar projetos inovadores, de risco tecnológico e </a:t>
            </a:r>
            <a:r>
              <a:rPr lang="pt-BR" sz="1500" b="1">
                <a:solidFill>
                  <a:srgbClr val="212529"/>
                </a:solidFill>
                <a:latin typeface="Bahnschrift" panose="020B0502040204020203" pitchFamily="34" charset="0"/>
              </a:rPr>
              <a:t>relevantes para a sociedade, olhando para o impacto regional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54A35F71-761E-9181-CFCE-CDA8417E1D96}"/>
              </a:ext>
            </a:extLst>
          </p:cNvPr>
          <p:cNvSpPr/>
          <p:nvPr/>
        </p:nvSpPr>
        <p:spPr>
          <a:xfrm>
            <a:off x="3140217" y="2662210"/>
            <a:ext cx="28145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b="1">
                <a:solidFill>
                  <a:srgbClr val="212529"/>
                </a:solidFill>
                <a:latin typeface="Bahnschrift" panose="020B0502040204020203" pitchFamily="34" charset="0"/>
              </a:rPr>
              <a:t>Aumentar a participação das Regiões Norte, Nordeste e Centro-Oeste na Subvenção Direta da Finep</a:t>
            </a:r>
            <a:r>
              <a:rPr lang="pt-BR" sz="1500">
                <a:solidFill>
                  <a:srgbClr val="212529"/>
                </a:solidFill>
                <a:latin typeface="Bahnschrift" panose="020B0502040204020203" pitchFamily="34" charset="0"/>
              </a:rPr>
              <a:t>, utilizando equipe das regionais em parceria com setoriais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4D4E0F5-DB09-9670-FB72-720467AB6A77}"/>
              </a:ext>
            </a:extLst>
          </p:cNvPr>
          <p:cNvSpPr/>
          <p:nvPr/>
        </p:nvSpPr>
        <p:spPr>
          <a:xfrm>
            <a:off x="6260078" y="2699088"/>
            <a:ext cx="25586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b="1">
                <a:solidFill>
                  <a:srgbClr val="212529"/>
                </a:solidFill>
                <a:latin typeface="Bahnschrift" panose="020B0502040204020203" pitchFamily="34" charset="0"/>
              </a:rPr>
              <a:t>Parceria inédita </a:t>
            </a:r>
            <a:r>
              <a:rPr lang="pt-BR" sz="1500">
                <a:solidFill>
                  <a:srgbClr val="212529"/>
                </a:solidFill>
                <a:latin typeface="Bahnschrift" panose="020B0502040204020203" pitchFamily="34" charset="0"/>
              </a:rPr>
              <a:t>entre Finep e as 3 Superintendências Regionais, juntamente com o SEBRAE (que fará capacitação para empresas de até R$ 4,8 MM)</a:t>
            </a:r>
          </a:p>
        </p:txBody>
      </p:sp>
      <p:pic>
        <p:nvPicPr>
          <p:cNvPr id="38" name="Picture 12" descr="21,015 Partnership Icons - Free in SVG, PNG, ICO - IconScout">
            <a:extLst>
              <a:ext uri="{FF2B5EF4-FFF2-40B4-BE49-F238E27FC236}">
                <a16:creationId xmlns:a16="http://schemas.microsoft.com/office/drawing/2014/main" id="{73A97A59-EFE7-3564-B1FB-71A4B9693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9764">
            <a:off x="7184231" y="1724639"/>
            <a:ext cx="854645" cy="8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Innovation - Free education icons">
            <a:extLst>
              <a:ext uri="{FF2B5EF4-FFF2-40B4-BE49-F238E27FC236}">
                <a16:creationId xmlns:a16="http://schemas.microsoft.com/office/drawing/2014/main" id="{3CC5F55F-9651-CAAC-79FC-69612885A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03" y="1791183"/>
            <a:ext cx="964849" cy="9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B41247CC-9814-E4F2-FB92-EAD981B00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799" y="1733086"/>
            <a:ext cx="803672" cy="803672"/>
          </a:xfrm>
          <a:prstGeom prst="rect">
            <a:avLst/>
          </a:prstGeom>
        </p:spPr>
      </p:pic>
      <p:pic>
        <p:nvPicPr>
          <p:cNvPr id="50" name="Imagem 49" descr="Logo Sudeco — Superintendência do Desenvolvimento do Centro ...">
            <a:extLst>
              <a:ext uri="{FF2B5EF4-FFF2-40B4-BE49-F238E27FC236}">
                <a16:creationId xmlns:a16="http://schemas.microsoft.com/office/drawing/2014/main" id="{D2EB6D4E-05D9-62D1-A52C-118B4679F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06" y="4314047"/>
            <a:ext cx="1244396" cy="67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61FA57EB-ADAB-3E5B-14D1-F9C82AA44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17" y="4332581"/>
            <a:ext cx="678032" cy="491448"/>
          </a:xfrm>
          <a:prstGeom prst="rect">
            <a:avLst/>
          </a:prstGeom>
          <a:noFill/>
        </p:spPr>
      </p:pic>
      <p:pic>
        <p:nvPicPr>
          <p:cNvPr id="52" name="Imagem 51" descr="Sudene - YouTube">
            <a:extLst>
              <a:ext uri="{FF2B5EF4-FFF2-40B4-BE49-F238E27FC236}">
                <a16:creationId xmlns:a16="http://schemas.microsoft.com/office/drawing/2014/main" id="{4643D6DB-DB84-A74C-86C0-F13172FA48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3" b="22982"/>
          <a:stretch>
            <a:fillRect/>
          </a:stretch>
        </p:blipFill>
        <p:spPr bwMode="auto">
          <a:xfrm>
            <a:off x="6940237" y="4333129"/>
            <a:ext cx="1173661" cy="560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magem 52" descr="sebrae-logo-1 - Anprotec">
            <a:extLst>
              <a:ext uri="{FF2B5EF4-FFF2-40B4-BE49-F238E27FC236}">
                <a16:creationId xmlns:a16="http://schemas.microsoft.com/office/drawing/2014/main" id="{753F2FAF-CCD1-254C-2118-D15984A3D9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35" y="4333129"/>
            <a:ext cx="955357" cy="5219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F0452B7-67DC-92A1-36AC-CC610AC209E0}"/>
              </a:ext>
            </a:extLst>
          </p:cNvPr>
          <p:cNvSpPr/>
          <p:nvPr/>
        </p:nvSpPr>
        <p:spPr>
          <a:xfrm>
            <a:off x="768096" y="4332581"/>
            <a:ext cx="2916000" cy="6881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Desdobramento importante da Chamada Nordeste!</a:t>
            </a:r>
          </a:p>
        </p:txBody>
      </p:sp>
    </p:spTree>
    <p:extLst>
      <p:ext uri="{BB962C8B-B14F-4D97-AF65-F5344CB8AC3E}">
        <p14:creationId xmlns:p14="http://schemas.microsoft.com/office/powerpoint/2010/main" val="11148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20F23-4DDC-6664-3EED-277AD980C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81;p9">
            <a:extLst>
              <a:ext uri="{FF2B5EF4-FFF2-40B4-BE49-F238E27FC236}">
                <a16:creationId xmlns:a16="http://schemas.microsoft.com/office/drawing/2014/main" id="{2278630B-9974-D119-FEAF-17758C7CA636}"/>
              </a:ext>
            </a:extLst>
          </p:cNvPr>
          <p:cNvSpPr txBox="1"/>
          <p:nvPr/>
        </p:nvSpPr>
        <p:spPr>
          <a:xfrm>
            <a:off x="66394" y="100853"/>
            <a:ext cx="7122236" cy="44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700">
                <a:solidFill>
                  <a:srgbClr val="DD4F05"/>
                </a:solidFill>
                <a:latin typeface="Tahoma"/>
                <a:ea typeface="+mj-ea"/>
                <a:cs typeface="+mj-cs"/>
                <a:sym typeface="Josefin Sans"/>
              </a:rPr>
              <a:t>Características da seleção pública</a:t>
            </a:r>
            <a:endParaRPr sz="2700">
              <a:solidFill>
                <a:srgbClr val="DD4F05"/>
              </a:solidFill>
              <a:latin typeface="Tahoma"/>
              <a:ea typeface="+mj-ea"/>
              <a:cs typeface="+mj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4F6D97B-0CB7-A03F-FDA3-77FC84E6D2DF}"/>
              </a:ext>
            </a:extLst>
          </p:cNvPr>
          <p:cNvSpPr/>
          <p:nvPr/>
        </p:nvSpPr>
        <p:spPr>
          <a:xfrm>
            <a:off x="1209979" y="791444"/>
            <a:ext cx="3190568" cy="1373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>
              <a:latin typeface="Bahnschrift" panose="020B0502040204020203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AB7AA51-CBD3-2CB8-F73A-1082146C204C}"/>
              </a:ext>
            </a:extLst>
          </p:cNvPr>
          <p:cNvSpPr/>
          <p:nvPr/>
        </p:nvSpPr>
        <p:spPr>
          <a:xfrm>
            <a:off x="1211098" y="2243979"/>
            <a:ext cx="3190568" cy="946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>
              <a:latin typeface="Bahnschrift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238ACF8-E0E1-9DEE-B2E0-823AC6167D26}"/>
              </a:ext>
            </a:extLst>
          </p:cNvPr>
          <p:cNvSpPr/>
          <p:nvPr/>
        </p:nvSpPr>
        <p:spPr>
          <a:xfrm>
            <a:off x="1370590" y="3369315"/>
            <a:ext cx="6686550" cy="1061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>
              <a:latin typeface="Bahnschrift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A6E2F30-F56F-5EA2-0E87-032C7FCC723E}"/>
              </a:ext>
            </a:extLst>
          </p:cNvPr>
          <p:cNvSpPr/>
          <p:nvPr/>
        </p:nvSpPr>
        <p:spPr>
          <a:xfrm>
            <a:off x="5412190" y="1172508"/>
            <a:ext cx="3190568" cy="946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>
              <a:latin typeface="Bahnschrift" panose="020B0502040204020203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03EBE55-E998-F04D-7F8B-8002379C3BA3}"/>
              </a:ext>
            </a:extLst>
          </p:cNvPr>
          <p:cNvSpPr/>
          <p:nvPr/>
        </p:nvSpPr>
        <p:spPr>
          <a:xfrm>
            <a:off x="1236757" y="1089471"/>
            <a:ext cx="306693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Empresas que faturam de R$ 1 MM a R$ 90 MM</a:t>
            </a:r>
          </a:p>
          <a:p>
            <a:pPr algn="just"/>
            <a:r>
              <a:rPr lang="pt-BR" sz="13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Empresas menores de R$ 1 MM podem entrar tendo histórico com as instituições apoiadoras (a seguir)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07387D4-590B-E451-F733-9DDB5A49C5AA}"/>
              </a:ext>
            </a:extLst>
          </p:cNvPr>
          <p:cNvSpPr/>
          <p:nvPr/>
        </p:nvSpPr>
        <p:spPr>
          <a:xfrm>
            <a:off x="1216524" y="2559719"/>
            <a:ext cx="31703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Subvenção Econômica (recursos não-reembolsáveis para empresas)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04383A4-4B61-C0BC-E1D6-D695C309216F}"/>
              </a:ext>
            </a:extLst>
          </p:cNvPr>
          <p:cNvSpPr/>
          <p:nvPr/>
        </p:nvSpPr>
        <p:spPr>
          <a:xfrm>
            <a:off x="1414303" y="3641135"/>
            <a:ext cx="648161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Submissão de projetos até o prazo delimitado pela chamada</a:t>
            </a:r>
          </a:p>
          <a:p>
            <a:pPr marL="285743" indent="-28574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Maior previsibilidade com relação à data final de aprovação das propostas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4A62512-2C73-4422-0BAC-41C63E755BEE}"/>
              </a:ext>
            </a:extLst>
          </p:cNvPr>
          <p:cNvSpPr/>
          <p:nvPr/>
        </p:nvSpPr>
        <p:spPr>
          <a:xfrm>
            <a:off x="5412188" y="1484552"/>
            <a:ext cx="31905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13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Contribui para melhor avaliação do projeto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80C14BB-067E-7A9D-C4E4-34ADF267E66F}"/>
              </a:ext>
            </a:extLst>
          </p:cNvPr>
          <p:cNvSpPr/>
          <p:nvPr/>
        </p:nvSpPr>
        <p:spPr>
          <a:xfrm>
            <a:off x="5396950" y="2262168"/>
            <a:ext cx="3190568" cy="946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>
              <a:latin typeface="Bahnschrift" panose="020B0502040204020203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BB010E4-BC2D-C411-63EA-A77EDB03FC96}"/>
              </a:ext>
            </a:extLst>
          </p:cNvPr>
          <p:cNvSpPr/>
          <p:nvPr/>
        </p:nvSpPr>
        <p:spPr>
          <a:xfrm>
            <a:off x="5396948" y="2612312"/>
            <a:ext cx="31905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Atividades compreendidas entre os </a:t>
            </a:r>
            <a:r>
              <a:rPr lang="pt-BR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TRLs</a:t>
            </a:r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pt-B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3 a 9</a:t>
            </a:r>
          </a:p>
        </p:txBody>
      </p:sp>
      <p:pic>
        <p:nvPicPr>
          <p:cNvPr id="21" name="Picture 8" descr="Brainstorm, creative, idea, innovation, partner, teamwork icon - Download  on Iconfinder">
            <a:extLst>
              <a:ext uri="{FF2B5EF4-FFF2-40B4-BE49-F238E27FC236}">
                <a16:creationId xmlns:a16="http://schemas.microsoft.com/office/drawing/2014/main" id="{93B223F8-DC75-CD23-0D85-7EEBEDF7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1" y="1037450"/>
            <a:ext cx="544632" cy="5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inanciamento - ícones de negócios e finanças grátis">
            <a:extLst>
              <a:ext uri="{FF2B5EF4-FFF2-40B4-BE49-F238E27FC236}">
                <a16:creationId xmlns:a16="http://schemas.microsoft.com/office/drawing/2014/main" id="{8694FA46-7FB6-B496-9167-4F70A5B8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1" y="2428216"/>
            <a:ext cx="495120" cy="4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esearch - Free business icons">
            <a:extLst>
              <a:ext uri="{FF2B5EF4-FFF2-40B4-BE49-F238E27FC236}">
                <a16:creationId xmlns:a16="http://schemas.microsoft.com/office/drawing/2014/main" id="{84C11ECE-EED7-F01B-BEC2-4CA247251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87" y="2412390"/>
            <a:ext cx="544632" cy="5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Research - Free education icons">
            <a:extLst>
              <a:ext uri="{FF2B5EF4-FFF2-40B4-BE49-F238E27FC236}">
                <a16:creationId xmlns:a16="http://schemas.microsoft.com/office/drawing/2014/main" id="{FBD75B19-F132-ED7B-567E-73631404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65" y="1437441"/>
            <a:ext cx="495120" cy="4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95E1200B-2DD7-0035-589E-57C1A3BDA019}"/>
              </a:ext>
            </a:extLst>
          </p:cNvPr>
          <p:cNvSpPr/>
          <p:nvPr/>
        </p:nvSpPr>
        <p:spPr>
          <a:xfrm>
            <a:off x="1232889" y="842991"/>
            <a:ext cx="20544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>
                <a:solidFill>
                  <a:srgbClr val="0A4C4C"/>
                </a:solidFill>
                <a:latin typeface="Bebas Neue" panose="020B0606020202050201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Beneficiários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B158C7D6-D6E8-CB81-8885-C78F6FFD588D}"/>
              </a:ext>
            </a:extLst>
          </p:cNvPr>
          <p:cNvSpPr/>
          <p:nvPr/>
        </p:nvSpPr>
        <p:spPr>
          <a:xfrm>
            <a:off x="1215383" y="2326474"/>
            <a:ext cx="20544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>
                <a:solidFill>
                  <a:srgbClr val="0A4C4C"/>
                </a:solidFill>
                <a:latin typeface="Bebas Neue" panose="020B0606020202050201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Instrumento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59E521BF-385A-823E-B9CA-F9A08B4825E2}"/>
              </a:ext>
            </a:extLst>
          </p:cNvPr>
          <p:cNvSpPr/>
          <p:nvPr/>
        </p:nvSpPr>
        <p:spPr>
          <a:xfrm>
            <a:off x="2429024" y="3399308"/>
            <a:ext cx="36084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>
                <a:solidFill>
                  <a:srgbClr val="0A4C4C"/>
                </a:solidFill>
                <a:latin typeface="Bebas Neue" panose="020B0606020202050201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Modo de Operação – EDITAL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4C5CCBDB-6909-415A-1463-EE74A59EF22E}"/>
              </a:ext>
            </a:extLst>
          </p:cNvPr>
          <p:cNvSpPr/>
          <p:nvPr/>
        </p:nvSpPr>
        <p:spPr>
          <a:xfrm>
            <a:off x="5436898" y="1221651"/>
            <a:ext cx="24971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>
                <a:solidFill>
                  <a:srgbClr val="0A4C4C"/>
                </a:solidFill>
                <a:latin typeface="Bebas Neue" panose="020B0606020202050201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Participação de </a:t>
            </a:r>
            <a:r>
              <a:rPr lang="pt-BR" sz="1500" err="1">
                <a:solidFill>
                  <a:srgbClr val="0A4C4C"/>
                </a:solidFill>
                <a:latin typeface="Bebas Neue" panose="020B0606020202050201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ICTs</a:t>
            </a:r>
            <a:endParaRPr lang="pt-BR" sz="1500">
              <a:solidFill>
                <a:srgbClr val="0A4C4C"/>
              </a:solidFill>
              <a:latin typeface="Bebas Neue" panose="020B0606020202050201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16587B88-BDBC-6107-E1E2-62AD0A36A216}"/>
              </a:ext>
            </a:extLst>
          </p:cNvPr>
          <p:cNvSpPr/>
          <p:nvPr/>
        </p:nvSpPr>
        <p:spPr>
          <a:xfrm>
            <a:off x="5398798" y="2326551"/>
            <a:ext cx="24971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>
                <a:solidFill>
                  <a:srgbClr val="0A4C4C"/>
                </a:solidFill>
                <a:latin typeface="Bebas Neue" panose="020B0606020202050201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NÍVEIS DE MATURIDADE TECNOLÓGICA</a:t>
            </a:r>
          </a:p>
        </p:txBody>
      </p:sp>
    </p:spTree>
    <p:extLst>
      <p:ext uri="{BB962C8B-B14F-4D97-AF65-F5344CB8AC3E}">
        <p14:creationId xmlns:p14="http://schemas.microsoft.com/office/powerpoint/2010/main" val="415385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098DA-0ED4-4B8C-575D-EAD3705E2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81;p9">
            <a:extLst>
              <a:ext uri="{FF2B5EF4-FFF2-40B4-BE49-F238E27FC236}">
                <a16:creationId xmlns:a16="http://schemas.microsoft.com/office/drawing/2014/main" id="{4FA1728A-DDB5-3C8F-F3AE-29139599ECCB}"/>
              </a:ext>
            </a:extLst>
          </p:cNvPr>
          <p:cNvSpPr txBox="1"/>
          <p:nvPr/>
        </p:nvSpPr>
        <p:spPr>
          <a:xfrm>
            <a:off x="66394" y="-30169"/>
            <a:ext cx="7122236" cy="44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700" dirty="0">
                <a:solidFill>
                  <a:srgbClr val="DD4F05"/>
                </a:solidFill>
                <a:latin typeface="Tahoma"/>
                <a:ea typeface="+mj-ea"/>
                <a:cs typeface="+mj-cs"/>
                <a:sym typeface="Josefin Sans"/>
              </a:rPr>
              <a:t>Características da seleção pública</a:t>
            </a:r>
            <a:endParaRPr sz="2700" dirty="0">
              <a:solidFill>
                <a:srgbClr val="DD4F05"/>
              </a:solidFill>
              <a:latin typeface="Tahoma"/>
              <a:ea typeface="+mj-ea"/>
              <a:cs typeface="+mj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437B69C-B3E5-EFF6-C9EC-FB3ED4CF0E7D}"/>
              </a:ext>
            </a:extLst>
          </p:cNvPr>
          <p:cNvSpPr/>
          <p:nvPr/>
        </p:nvSpPr>
        <p:spPr>
          <a:xfrm>
            <a:off x="1106069" y="575768"/>
            <a:ext cx="5472761" cy="443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>
              <a:latin typeface="Bahnschrift" panose="020B0502040204020203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55FDCC2-716F-0409-3777-26C9A17B9BCD}"/>
              </a:ext>
            </a:extLst>
          </p:cNvPr>
          <p:cNvSpPr/>
          <p:nvPr/>
        </p:nvSpPr>
        <p:spPr>
          <a:xfrm>
            <a:off x="1106069" y="538688"/>
            <a:ext cx="52606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Empresas menores de R$ 1 MM podem participar </a:t>
            </a:r>
            <a:r>
              <a:rPr lang="pt-BR" sz="13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tendo histórico com as instituições apoiadoras</a:t>
            </a:r>
            <a:endParaRPr lang="pt-BR" sz="130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8" descr="Brainstorm, creative, idea, innovation, partner, teamwork icon - Download  on Iconfinder">
            <a:extLst>
              <a:ext uri="{FF2B5EF4-FFF2-40B4-BE49-F238E27FC236}">
                <a16:creationId xmlns:a16="http://schemas.microsoft.com/office/drawing/2014/main" id="{4A877B1C-B8EC-2139-BAB1-92DEAA18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2" y="444438"/>
            <a:ext cx="544632" cy="5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DF9DF8-2B16-1CD7-05E1-0303765BBEB3}"/>
              </a:ext>
            </a:extLst>
          </p:cNvPr>
          <p:cNvSpPr txBox="1"/>
          <p:nvPr/>
        </p:nvSpPr>
        <p:spPr>
          <a:xfrm>
            <a:off x="0" y="1026150"/>
            <a:ext cx="80358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•	Documentação comprobatória de apoio com </a:t>
            </a:r>
            <a:r>
              <a:rPr lang="pt-BR" sz="1300" b="1" dirty="0"/>
              <a:t>SUDAM, SUDENE ou SUDECO</a:t>
            </a:r>
            <a:r>
              <a:rPr lang="pt-BR" sz="1300" dirty="0"/>
              <a:t>.</a:t>
            </a:r>
          </a:p>
          <a:p>
            <a:r>
              <a:rPr lang="pt-BR" sz="1300" dirty="0"/>
              <a:t>•	Documentação comprobatória de apoio do </a:t>
            </a:r>
            <a:r>
              <a:rPr lang="pt-BR" sz="1300" b="1" dirty="0"/>
              <a:t>SEBRAE</a:t>
            </a:r>
            <a:r>
              <a:rPr lang="pt-BR" sz="1300" dirty="0"/>
              <a:t>: </a:t>
            </a:r>
          </a:p>
          <a:p>
            <a:r>
              <a:rPr lang="pt-BR" sz="1300" dirty="0"/>
              <a:t>	As empresas deverão comprovar a conclusão da participação em, pelo menos, um dos programas listados 	abaixo, por meio de certificado de conclusão, contrato ou outro documento comprobatório emitido pelo 	Sebrae local.</a:t>
            </a:r>
          </a:p>
          <a:p>
            <a:pPr lvl="1"/>
            <a:r>
              <a:rPr lang="pt-BR" sz="1300" dirty="0"/>
              <a:t>o	Startup Nordeste* </a:t>
            </a:r>
          </a:p>
          <a:p>
            <a:pPr lvl="1"/>
            <a:r>
              <a:rPr lang="pt-BR" sz="1300" dirty="0"/>
              <a:t>o	Catalisa ICT*  </a:t>
            </a:r>
          </a:p>
          <a:p>
            <a:pPr lvl="1"/>
            <a:r>
              <a:rPr lang="pt-BR" sz="1300" dirty="0"/>
              <a:t>o	Inova Amazônia*</a:t>
            </a:r>
          </a:p>
          <a:p>
            <a:pPr lvl="1"/>
            <a:r>
              <a:rPr lang="pt-BR" sz="1300" dirty="0"/>
              <a:t>o	Inova Cerrado*</a:t>
            </a:r>
          </a:p>
          <a:p>
            <a:pPr lvl="1"/>
            <a:r>
              <a:rPr lang="pt-BR" sz="1300" dirty="0"/>
              <a:t>o	Inova Pantanal*</a:t>
            </a:r>
          </a:p>
          <a:p>
            <a:pPr lvl="1"/>
            <a:r>
              <a:rPr lang="pt-BR" sz="1300" dirty="0"/>
              <a:t>o	Inova Caatinga*</a:t>
            </a:r>
          </a:p>
          <a:p>
            <a:pPr lvl="1"/>
            <a:r>
              <a:rPr lang="pt-BR" sz="1300" dirty="0"/>
              <a:t>o	Fast Motion (Sebrae/PE)*</a:t>
            </a:r>
          </a:p>
          <a:p>
            <a:pPr lvl="1"/>
            <a:r>
              <a:rPr lang="pt-BR" sz="1300" dirty="0"/>
              <a:t>o	Growth Fast Motion (Sebrae/PE)*</a:t>
            </a:r>
          </a:p>
          <a:p>
            <a:pPr lvl="1"/>
            <a:r>
              <a:rPr lang="pt-BR" sz="1300" dirty="0"/>
              <a:t>o	Catalisa ICT Júnior (Sebrae/PE)*</a:t>
            </a:r>
          </a:p>
          <a:p>
            <a:pPr lvl="1"/>
            <a:r>
              <a:rPr lang="pt-BR" sz="1300" dirty="0"/>
              <a:t>o	Projetos Sebrae–</a:t>
            </a:r>
            <a:r>
              <a:rPr lang="pt-BR" sz="1300" dirty="0" err="1"/>
              <a:t>Embrapii</a:t>
            </a:r>
            <a:r>
              <a:rPr lang="pt-BR" sz="1300" dirty="0"/>
              <a:t> concluídos</a:t>
            </a:r>
          </a:p>
          <a:p>
            <a:pPr lvl="1"/>
            <a:r>
              <a:rPr lang="pt-BR" sz="1300" dirty="0"/>
              <a:t>o	Negócios Incubados – Sebrae MA / Agência </a:t>
            </a:r>
            <a:r>
              <a:rPr lang="pt-BR" sz="1300" dirty="0" err="1"/>
              <a:t>Marandu</a:t>
            </a:r>
            <a:r>
              <a:rPr lang="pt-BR" sz="1300" dirty="0"/>
              <a:t> - UEMA / FAPEMA</a:t>
            </a:r>
          </a:p>
          <a:p>
            <a:pPr lvl="1"/>
            <a:r>
              <a:rPr lang="pt-BR" sz="1300" dirty="0"/>
              <a:t>o	Acre for Startups*</a:t>
            </a:r>
          </a:p>
          <a:p>
            <a:pPr lvl="1"/>
            <a:r>
              <a:rPr lang="pt-BR" sz="1300" dirty="0"/>
              <a:t>o	</a:t>
            </a:r>
            <a:r>
              <a:rPr lang="pt-BR" sz="1300" dirty="0" err="1"/>
              <a:t>Sebraetec</a:t>
            </a:r>
            <a:r>
              <a:rPr lang="pt-BR" sz="1300" dirty="0"/>
              <a:t> - empresas atendidas pela ficha técnica Negócios Inovadores</a:t>
            </a:r>
          </a:p>
          <a:p>
            <a:r>
              <a:rPr lang="pt-BR" sz="1300" dirty="0"/>
              <a:t>•	Contrato assinado com Finep ou parceiro que utilize recurso da </a:t>
            </a:r>
            <a:r>
              <a:rPr lang="pt-BR" sz="1300" b="1" dirty="0"/>
              <a:t>Finep</a:t>
            </a:r>
            <a:r>
              <a:rPr lang="pt-BR" sz="1300" dirty="0"/>
              <a:t> (ex. </a:t>
            </a:r>
            <a:r>
              <a:rPr lang="pt-BR" sz="1300" dirty="0" err="1"/>
              <a:t>Tecnova</a:t>
            </a:r>
            <a:r>
              <a:rPr lang="pt-BR" sz="1300" dirty="0"/>
              <a:t>, Centelha, Fundos de 	Investimento em que a Finep seja cotista)</a:t>
            </a:r>
          </a:p>
          <a:p>
            <a:endParaRPr lang="pt-BR" sz="1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918B65-85B6-0306-D573-EB77E5DE114E}"/>
              </a:ext>
            </a:extLst>
          </p:cNvPr>
          <p:cNvSpPr txBox="1"/>
          <p:nvPr/>
        </p:nvSpPr>
        <p:spPr>
          <a:xfrm>
            <a:off x="4107873" y="4946073"/>
            <a:ext cx="3671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* empresas graduadas na fase com Bolsa Sócio Empreendedor</a:t>
            </a:r>
          </a:p>
        </p:txBody>
      </p:sp>
    </p:spTree>
    <p:extLst>
      <p:ext uri="{BB962C8B-B14F-4D97-AF65-F5344CB8AC3E}">
        <p14:creationId xmlns:p14="http://schemas.microsoft.com/office/powerpoint/2010/main" val="266361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2BBF84A-E76D-A87B-0937-CA6C107C7F72}"/>
              </a:ext>
            </a:extLst>
          </p:cNvPr>
          <p:cNvSpPr/>
          <p:nvPr/>
        </p:nvSpPr>
        <p:spPr>
          <a:xfrm>
            <a:off x="1289248" y="679435"/>
            <a:ext cx="3909175" cy="895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Bebas Neue Bold" panose="020B0606020202050201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8EB2617-2E3C-0986-A87B-4ECA2AAD0E4E}"/>
              </a:ext>
            </a:extLst>
          </p:cNvPr>
          <p:cNvSpPr/>
          <p:nvPr/>
        </p:nvSpPr>
        <p:spPr>
          <a:xfrm>
            <a:off x="1289248" y="3248155"/>
            <a:ext cx="3909175" cy="1034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Bebas Neue Bold" panose="020B0606020202050201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8733285-08BF-F82D-84A6-4CFFCC061966}"/>
              </a:ext>
            </a:extLst>
          </p:cNvPr>
          <p:cNvSpPr/>
          <p:nvPr/>
        </p:nvSpPr>
        <p:spPr>
          <a:xfrm>
            <a:off x="1285785" y="1947537"/>
            <a:ext cx="3909175" cy="1066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Bebas Neue Bold" panose="020B0606020202050201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9362" y="4059369"/>
            <a:ext cx="3497855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just" defTabSz="457189">
              <a:spcBef>
                <a:spcPts val="450"/>
              </a:spcBef>
              <a:spcAft>
                <a:spcPts val="450"/>
              </a:spcAft>
              <a:defRPr/>
            </a:pPr>
            <a:endParaRPr lang="pt-BR" altLang="pt-BR" sz="2000">
              <a:solidFill>
                <a:srgbClr val="F79646">
                  <a:lumMod val="75000"/>
                </a:srgbClr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189" lvl="1" algn="just" defTabSz="457189">
              <a:spcBef>
                <a:spcPts val="450"/>
              </a:spcBef>
              <a:spcAft>
                <a:spcPts val="450"/>
              </a:spcAft>
              <a:defRPr/>
            </a:pPr>
            <a:endParaRPr lang="pt-BR" altLang="pt-BR" sz="2000">
              <a:solidFill>
                <a:srgbClr val="0A4C4C"/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189" lvl="1" algn="just" defTabSz="457189">
              <a:spcBef>
                <a:spcPts val="450"/>
              </a:spcBef>
              <a:spcAft>
                <a:spcPts val="450"/>
              </a:spcAft>
              <a:defRPr/>
            </a:pPr>
            <a:endParaRPr lang="pt-BR" altLang="pt-BR" sz="2000">
              <a:solidFill>
                <a:srgbClr val="F79646">
                  <a:lumMod val="75000"/>
                </a:srgbClr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89248" y="637402"/>
            <a:ext cx="370753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defRPr/>
            </a:pPr>
            <a:r>
              <a:rPr lang="pt-BR" altLang="pt-BR" b="1" u="sng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Linha temática 1</a:t>
            </a:r>
            <a:r>
              <a:rPr lang="pt-BR" altLang="pt-BR" b="1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pt-BR" altLang="pt-BR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 PROJETOS NA REGIÃO NORDESTE</a:t>
            </a:r>
            <a:endParaRPr lang="pt-BR" altLang="pt-BR" dirty="0">
              <a:solidFill>
                <a:prstClr val="black"/>
              </a:solidFill>
              <a:latin typeface="Bebas Neue Bold" panose="020B0606020202050201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  <a:defRPr/>
            </a:pPr>
            <a:r>
              <a:rPr lang="pt-BR" altLang="pt-BR" dirty="0">
                <a:solidFill>
                  <a:srgbClr val="2B9EB0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TOTAL: R$ 150 milhões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33584" y="1963381"/>
            <a:ext cx="3813576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450"/>
              </a:spcAft>
              <a:defRPr/>
            </a:pPr>
            <a:r>
              <a:rPr lang="pt-BR" altLang="pt-BR" b="1" u="sng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Linha Temática 2</a:t>
            </a:r>
            <a:r>
              <a:rPr lang="pt-BR" altLang="pt-BR" b="1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pt-BR" altLang="pt-BR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 PROJETOS NA REGIÃO CENTRO-OESTE</a:t>
            </a:r>
            <a:endParaRPr lang="pt-BR" altLang="pt-BR" dirty="0">
              <a:solidFill>
                <a:prstClr val="black"/>
              </a:solidFill>
              <a:latin typeface="Bebas Neue Bold" panose="020B0606020202050201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algn="just">
              <a:spcAft>
                <a:spcPts val="450"/>
              </a:spcAft>
              <a:defRPr/>
            </a:pPr>
            <a:r>
              <a:rPr lang="pt-BR" altLang="pt-BR" dirty="0">
                <a:solidFill>
                  <a:srgbClr val="2B9EB0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TOTAL: R$ 100 milhões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33584" y="3237654"/>
            <a:ext cx="3820240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450"/>
              </a:spcAft>
              <a:defRPr/>
            </a:pPr>
            <a:r>
              <a:rPr lang="pt-BR" altLang="pt-BR" b="1" u="sng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Linha Temática 3</a:t>
            </a:r>
            <a:r>
              <a:rPr lang="pt-BR" altLang="pt-BR" b="1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pt-BR" altLang="pt-BR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 PROJETOS NA REGIÃO NORTE</a:t>
            </a:r>
            <a:endParaRPr lang="pt-BR" altLang="pt-BR" dirty="0">
              <a:solidFill>
                <a:prstClr val="black"/>
              </a:solidFill>
              <a:latin typeface="Bebas Neue Bold" panose="020B0606020202050201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algn="just">
              <a:spcAft>
                <a:spcPts val="450"/>
              </a:spcAft>
              <a:defRPr/>
            </a:pPr>
            <a:r>
              <a:rPr lang="pt-BR" altLang="pt-BR" dirty="0">
                <a:solidFill>
                  <a:srgbClr val="2B9EB0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TOTAL: R$ 50 milhões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BFF0068-6E9F-8044-283F-BA669D47F2F1}"/>
              </a:ext>
            </a:extLst>
          </p:cNvPr>
          <p:cNvSpPr/>
          <p:nvPr/>
        </p:nvSpPr>
        <p:spPr>
          <a:xfrm>
            <a:off x="5576784" y="341999"/>
            <a:ext cx="3064149" cy="394101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ebas Neue Bold" panose="020B0606020202050201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2518974-77E5-CC1A-40A6-3BFB92443631}"/>
              </a:ext>
            </a:extLst>
          </p:cNvPr>
          <p:cNvSpPr txBox="1"/>
          <p:nvPr/>
        </p:nvSpPr>
        <p:spPr>
          <a:xfrm>
            <a:off x="6578208" y="488626"/>
            <a:ext cx="1797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charset="0"/>
                <a:cs typeface="Arial" panose="020B0604020202020204" pitchFamily="34" charset="0"/>
              </a:rPr>
              <a:t>Cadeias agroindustriais sustentáveis e digitais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3F3D7B7-BEA7-E7E6-542C-0A061BF98B0B}"/>
              </a:ext>
            </a:extLst>
          </p:cNvPr>
          <p:cNvSpPr txBox="1"/>
          <p:nvPr/>
        </p:nvSpPr>
        <p:spPr>
          <a:xfrm>
            <a:off x="5153824" y="0"/>
            <a:ext cx="40644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charset="0"/>
                <a:cs typeface="Arial" panose="020B0604020202020204" pitchFamily="34" charset="0"/>
              </a:rPr>
              <a:t>Apoio para projetos nas 6 missões da NIB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766A55-A814-0D50-3A71-27E331B00DB6}"/>
              </a:ext>
            </a:extLst>
          </p:cNvPr>
          <p:cNvSpPr txBox="1"/>
          <p:nvPr/>
        </p:nvSpPr>
        <p:spPr>
          <a:xfrm>
            <a:off x="68636" y="4436720"/>
            <a:ext cx="2307922" cy="584775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pt-BR" altLang="pt-BR" sz="1600" dirty="0">
                <a:solidFill>
                  <a:schemeClr val="bg1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VALOR DISPONÍVEL: R$ 300 MILHÕES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4E159E7-B346-6149-F7EF-404A6EFC95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29" t="9201" r="11997"/>
          <a:stretch>
            <a:fillRect/>
          </a:stretch>
        </p:blipFill>
        <p:spPr>
          <a:xfrm>
            <a:off x="68636" y="1902316"/>
            <a:ext cx="970185" cy="112831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3064487-FA43-5124-02A6-6AE79617AB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287" r="12840" b="33131"/>
          <a:stretch>
            <a:fillRect/>
          </a:stretch>
        </p:blipFill>
        <p:spPr>
          <a:xfrm>
            <a:off x="46501" y="3361956"/>
            <a:ext cx="1176810" cy="84554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0E3E589-3AA9-BC54-DB7A-7EDCC9EB50DF}"/>
              </a:ext>
            </a:extLst>
          </p:cNvPr>
          <p:cNvSpPr txBox="1"/>
          <p:nvPr/>
        </p:nvSpPr>
        <p:spPr>
          <a:xfrm>
            <a:off x="2460905" y="4436721"/>
            <a:ext cx="3409218" cy="584775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pt-BR" altLang="pt-BR" sz="1600" dirty="0">
                <a:solidFill>
                  <a:schemeClr val="bg1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Mínimo de 30% para empresas que faturam até 4,8MM em cada linha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3418D021-388C-8F8C-7C92-85A3FDDF3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280" y="479143"/>
            <a:ext cx="813367" cy="47584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44A02585-8EB2-A57C-BE21-D65625385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6671" y="1113695"/>
            <a:ext cx="813367" cy="48802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8E4ACE6-491F-D600-E0DB-BCD2AA04984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674" t="14283"/>
          <a:stretch>
            <a:fillRect/>
          </a:stretch>
        </p:blipFill>
        <p:spPr>
          <a:xfrm>
            <a:off x="5730872" y="1703262"/>
            <a:ext cx="819326" cy="45763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C83ABD1-E314-63A0-4768-007ED15B6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9209" y="2262402"/>
            <a:ext cx="802651" cy="53412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FBC18B58-1260-DC1C-73A5-38C01F702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1279" y="2898040"/>
            <a:ext cx="818980" cy="54499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7C3C7D19-DE06-21DE-4374-E8CCE488A7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6671" y="3655114"/>
            <a:ext cx="851537" cy="530711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E8439519-7B86-4EDF-7944-46CCD4CBF153}"/>
              </a:ext>
            </a:extLst>
          </p:cNvPr>
          <p:cNvSpPr txBox="1"/>
          <p:nvPr/>
        </p:nvSpPr>
        <p:spPr>
          <a:xfrm>
            <a:off x="6578208" y="1140050"/>
            <a:ext cx="1740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charset="0"/>
                <a:cs typeface="Arial" panose="020B0604020202020204" pitchFamily="34" charset="0"/>
              </a:rPr>
              <a:t>Complexo econômico industrial da saúde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D1BA430-8AC0-004B-B974-EA7785BB065F}"/>
              </a:ext>
            </a:extLst>
          </p:cNvPr>
          <p:cNvSpPr txBox="1"/>
          <p:nvPr/>
        </p:nvSpPr>
        <p:spPr>
          <a:xfrm>
            <a:off x="6578208" y="1732548"/>
            <a:ext cx="2090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charset="0"/>
                <a:cs typeface="Arial" panose="020B0604020202020204" pitchFamily="34" charset="0"/>
              </a:rPr>
              <a:t>Infraestrutura, saneamento, moradia e mobilidade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6593D98-970A-5A40-3FD9-5ABCB3842FD2}"/>
              </a:ext>
            </a:extLst>
          </p:cNvPr>
          <p:cNvSpPr txBox="1"/>
          <p:nvPr/>
        </p:nvSpPr>
        <p:spPr>
          <a:xfrm>
            <a:off x="6578208" y="2287914"/>
            <a:ext cx="1740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charset="0"/>
                <a:cs typeface="Arial" panose="020B0604020202020204" pitchFamily="34" charset="0"/>
              </a:rPr>
              <a:t>Transformação digital da indústria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2F272AE-0B21-E726-6F99-6E8DD5ED97DC}"/>
              </a:ext>
            </a:extLst>
          </p:cNvPr>
          <p:cNvSpPr txBox="1"/>
          <p:nvPr/>
        </p:nvSpPr>
        <p:spPr>
          <a:xfrm>
            <a:off x="6572767" y="2918322"/>
            <a:ext cx="162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charset="0"/>
                <a:cs typeface="Arial" panose="020B0604020202020204" pitchFamily="34" charset="0"/>
              </a:rPr>
              <a:t>Bioeconomia e Transição Energética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514F1EE-5C68-EA6F-B826-1D9810887993}"/>
              </a:ext>
            </a:extLst>
          </p:cNvPr>
          <p:cNvSpPr txBox="1"/>
          <p:nvPr/>
        </p:nvSpPr>
        <p:spPr>
          <a:xfrm>
            <a:off x="6578207" y="3636684"/>
            <a:ext cx="1949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charset="0"/>
                <a:cs typeface="Arial" panose="020B0604020202020204" pitchFamily="34" charset="0"/>
              </a:rPr>
              <a:t>Tecnologias de interesse para soberania e defesa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16782EF-9CCF-75AF-2893-C18EF003323B}"/>
              </a:ext>
            </a:extLst>
          </p:cNvPr>
          <p:cNvSpPr txBox="1"/>
          <p:nvPr/>
        </p:nvSpPr>
        <p:spPr>
          <a:xfrm>
            <a:off x="5994633" y="4437639"/>
            <a:ext cx="2709861" cy="584775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pt-BR" altLang="pt-BR" sz="1600" dirty="0">
                <a:solidFill>
                  <a:schemeClr val="bg1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Projetos de R$ 2 a R$ 5 milhões por proposta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B6FC1AC-7634-8F96-DC0B-27A9C5D74D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37" y="628315"/>
            <a:ext cx="1210958" cy="1210958"/>
          </a:xfrm>
          <a:prstGeom prst="rect">
            <a:avLst/>
          </a:prstGeom>
        </p:spPr>
      </p:pic>
      <p:sp>
        <p:nvSpPr>
          <p:cNvPr id="12" name="Google Shape;481;p9">
            <a:extLst>
              <a:ext uri="{FF2B5EF4-FFF2-40B4-BE49-F238E27FC236}">
                <a16:creationId xmlns:a16="http://schemas.microsoft.com/office/drawing/2014/main" id="{4206E4E2-83C4-480A-89F5-6424B69F2C62}"/>
              </a:ext>
            </a:extLst>
          </p:cNvPr>
          <p:cNvSpPr txBox="1"/>
          <p:nvPr/>
        </p:nvSpPr>
        <p:spPr>
          <a:xfrm>
            <a:off x="227328" y="85970"/>
            <a:ext cx="7122236" cy="44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700">
                <a:solidFill>
                  <a:srgbClr val="DD4F05"/>
                </a:solidFill>
                <a:latin typeface="Tahoma"/>
                <a:ea typeface="+mj-ea"/>
                <a:cs typeface="+mj-cs"/>
                <a:sym typeface="Josefin Sans"/>
              </a:rPr>
              <a:t>Linhas Temáticas</a:t>
            </a:r>
            <a:endParaRPr sz="2700">
              <a:solidFill>
                <a:srgbClr val="DD4F05"/>
              </a:solidFill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936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83E3E-6D24-551D-B7DF-FF37AB2E9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81;p9">
            <a:extLst>
              <a:ext uri="{FF2B5EF4-FFF2-40B4-BE49-F238E27FC236}">
                <a16:creationId xmlns:a16="http://schemas.microsoft.com/office/drawing/2014/main" id="{13BBCCB5-E482-5B67-7A91-580F504A07AC}"/>
              </a:ext>
            </a:extLst>
          </p:cNvPr>
          <p:cNvSpPr txBox="1"/>
          <p:nvPr/>
        </p:nvSpPr>
        <p:spPr>
          <a:xfrm>
            <a:off x="66394" y="100853"/>
            <a:ext cx="7122236" cy="44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700">
                <a:solidFill>
                  <a:srgbClr val="DD4F05"/>
                </a:solidFill>
                <a:latin typeface="Tahoma"/>
                <a:ea typeface="+mj-ea"/>
                <a:cs typeface="+mj-cs"/>
                <a:sym typeface="Josefin Sans"/>
              </a:rPr>
              <a:t>Arranjo</a:t>
            </a:r>
            <a:endParaRPr sz="2700">
              <a:solidFill>
                <a:srgbClr val="DD4F05"/>
              </a:solidFill>
              <a:latin typeface="Tahoma"/>
              <a:ea typeface="+mj-ea"/>
              <a:cs typeface="+mj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F749198-0CE4-6565-C819-D6F72A1A2112}"/>
              </a:ext>
            </a:extLst>
          </p:cNvPr>
          <p:cNvSpPr/>
          <p:nvPr/>
        </p:nvSpPr>
        <p:spPr>
          <a:xfrm>
            <a:off x="1205468" y="945317"/>
            <a:ext cx="5888752" cy="285010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ECB26D-F3EA-C049-7B64-405E66C5790C}"/>
              </a:ext>
            </a:extLst>
          </p:cNvPr>
          <p:cNvSpPr txBox="1"/>
          <p:nvPr/>
        </p:nvSpPr>
        <p:spPr>
          <a:xfrm>
            <a:off x="1243014" y="1626624"/>
            <a:ext cx="487584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Presença de ICT não é obrigatória, mas estimula melhor pontuação nos critérios de análise</a:t>
            </a:r>
          </a:p>
          <a:p>
            <a:pPr marL="171446" indent="-171446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Presença de coexecutoras não é obrigatória, mas também estimula pontuação nos critérios de análise</a:t>
            </a:r>
          </a:p>
          <a:p>
            <a:pPr marL="171446" indent="-171446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Todas as beneficiárias (empresas que assinam o termo, sejam proponentes ou coexecutoras) precisam atender ao mesmo critério de porte do Edital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4535573-D2BE-F10C-0289-6F338266E259}"/>
              </a:ext>
            </a:extLst>
          </p:cNvPr>
          <p:cNvSpPr/>
          <p:nvPr/>
        </p:nvSpPr>
        <p:spPr>
          <a:xfrm rot="20107672">
            <a:off x="3359212" y="951804"/>
            <a:ext cx="887922" cy="362005"/>
          </a:xfrm>
          <a:prstGeom prst="rect">
            <a:avLst/>
          </a:prstGeom>
          <a:solidFill>
            <a:srgbClr val="0A4C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latin typeface="Bahnschrift" panose="020B0502040204020203" pitchFamily="34" charset="0"/>
              </a:rPr>
              <a:t>Requisitos mínimos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680900-C4B1-BAFF-9536-F62F4B6E0A92}"/>
              </a:ext>
            </a:extLst>
          </p:cNvPr>
          <p:cNvSpPr txBox="1"/>
          <p:nvPr/>
        </p:nvSpPr>
        <p:spPr>
          <a:xfrm>
            <a:off x="1284320" y="1088752"/>
            <a:ext cx="2508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b="1">
                <a:solidFill>
                  <a:srgbClr val="0A4C4C"/>
                </a:solidFill>
                <a:latin typeface="Bebas Neue" panose="020B0606020202050201" pitchFamily="34" charset="0"/>
              </a:rPr>
              <a:t>ARRANJO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36A27986-81FE-1CA6-46AF-FD8370AFD07F}"/>
              </a:ext>
            </a:extLst>
          </p:cNvPr>
          <p:cNvSpPr/>
          <p:nvPr/>
        </p:nvSpPr>
        <p:spPr>
          <a:xfrm>
            <a:off x="1191401" y="3469383"/>
            <a:ext cx="6194522" cy="68513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0130E0-BD1C-93B2-D943-E041B4572D0C}"/>
              </a:ext>
            </a:extLst>
          </p:cNvPr>
          <p:cNvSpPr txBox="1"/>
          <p:nvPr/>
        </p:nvSpPr>
        <p:spPr>
          <a:xfrm>
            <a:off x="1139484" y="3659236"/>
            <a:ext cx="64078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1400" b="1" u="sng">
                <a:solidFill>
                  <a:schemeClr val="bg1"/>
                </a:solidFill>
                <a:latin typeface="Bahnschrift" panose="020B0502040204020203" pitchFamily="34" charset="0"/>
              </a:rPr>
              <a:t>ESTÍMULO À INTERAÇÃO DO ECOSSISTEMA REGIONAL DE INOVAÇÃO</a:t>
            </a:r>
          </a:p>
        </p:txBody>
      </p:sp>
      <p:pic>
        <p:nvPicPr>
          <p:cNvPr id="17" name="Picture 12" descr="21,015 Partnership Icons - Free in SVG, PNG, ICO - IconScout">
            <a:extLst>
              <a:ext uri="{FF2B5EF4-FFF2-40B4-BE49-F238E27FC236}">
                <a16:creationId xmlns:a16="http://schemas.microsoft.com/office/drawing/2014/main" id="{B789E4F2-613D-AA03-CCDC-B4A64007C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9764">
            <a:off x="3927000" y="4072623"/>
            <a:ext cx="649499" cy="6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6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0E9ED-D268-0BC7-AAFA-19A705570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81;p9">
            <a:extLst>
              <a:ext uri="{FF2B5EF4-FFF2-40B4-BE49-F238E27FC236}">
                <a16:creationId xmlns:a16="http://schemas.microsoft.com/office/drawing/2014/main" id="{18BF6493-EBE2-D877-7C4F-8E998474803A}"/>
              </a:ext>
            </a:extLst>
          </p:cNvPr>
          <p:cNvSpPr txBox="1"/>
          <p:nvPr/>
        </p:nvSpPr>
        <p:spPr>
          <a:xfrm>
            <a:off x="66394" y="100853"/>
            <a:ext cx="7122236" cy="44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700">
                <a:solidFill>
                  <a:srgbClr val="DD4F05"/>
                </a:solidFill>
                <a:latin typeface="Tahoma"/>
                <a:ea typeface="+mj-ea"/>
                <a:cs typeface="+mj-cs"/>
                <a:sym typeface="Josefin Sans"/>
              </a:rPr>
              <a:t>Contrapartida - % do valor do projeto</a:t>
            </a:r>
            <a:endParaRPr lang="pt-BR" sz="2700">
              <a:solidFill>
                <a:srgbClr val="DD4F05"/>
              </a:solidFill>
              <a:latin typeface="Tahoma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27CE86D-539E-EA54-68C8-9574681F70FD}"/>
              </a:ext>
            </a:extLst>
          </p:cNvPr>
          <p:cNvSpPr/>
          <p:nvPr/>
        </p:nvSpPr>
        <p:spPr>
          <a:xfrm>
            <a:off x="5408023" y="4233943"/>
            <a:ext cx="2570771" cy="57708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pt-BR" altLang="pt-BR"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*Sempre considerando os Demonstrativos Financeiros mais recentes disponíveis (2025 ou 2024)</a:t>
            </a:r>
            <a:endParaRPr lang="pt-BR" sz="105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9392EC4-4785-12AE-995E-826E5E6AB6E4}"/>
              </a:ext>
            </a:extLst>
          </p:cNvPr>
          <p:cNvSpPr/>
          <p:nvPr/>
        </p:nvSpPr>
        <p:spPr>
          <a:xfrm>
            <a:off x="558824" y="4280109"/>
            <a:ext cx="454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Não serão aceitos como contrapartida recursos de outras fontes não reembolsáveis.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83BF433-2AC1-FE04-CF87-19E03087D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62377"/>
              </p:ext>
            </p:extLst>
          </p:nvPr>
        </p:nvGraphicFramePr>
        <p:xfrm>
          <a:off x="378461" y="688251"/>
          <a:ext cx="7493000" cy="3219028"/>
        </p:xfrm>
        <a:graphic>
          <a:graphicData uri="http://schemas.openxmlformats.org/drawingml/2006/table">
            <a:tbl>
              <a:tblPr/>
              <a:tblGrid>
                <a:gridCol w="2797144">
                  <a:extLst>
                    <a:ext uri="{9D8B030D-6E8A-4147-A177-3AD203B41FA5}">
                      <a16:colId xmlns:a16="http://schemas.microsoft.com/office/drawing/2014/main" val="1979970632"/>
                    </a:ext>
                  </a:extLst>
                </a:gridCol>
                <a:gridCol w="2330642">
                  <a:extLst>
                    <a:ext uri="{9D8B030D-6E8A-4147-A177-3AD203B41FA5}">
                      <a16:colId xmlns:a16="http://schemas.microsoft.com/office/drawing/2014/main" val="2558287507"/>
                    </a:ext>
                  </a:extLst>
                </a:gridCol>
                <a:gridCol w="2365214">
                  <a:extLst>
                    <a:ext uri="{9D8B030D-6E8A-4147-A177-3AD203B41FA5}">
                      <a16:colId xmlns:a16="http://schemas.microsoft.com/office/drawing/2014/main" val="882331952"/>
                    </a:ext>
                  </a:extLst>
                </a:gridCol>
              </a:tblGrid>
              <a:tr h="11067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Classificação por Porte da Empresa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Receita Operacional Bruta no ano anterior ao da submissão da proposta*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Percentual Mínimo de Contrapartida em relação ao valor total da proposta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644624"/>
                  </a:ext>
                </a:extLst>
              </a:tr>
              <a:tr h="5573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Microempresa e Empresa de Pequeno Porte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Inferior a R$ 4.800.000,00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5,00%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368782"/>
                  </a:ext>
                </a:extLst>
              </a:tr>
              <a:tr h="5573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Pequena Empresa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De R$ 4.800.000,01 a </a:t>
                      </a:r>
                      <a:b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R$ 16.000.000,00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10,00%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676167"/>
                  </a:ext>
                </a:extLst>
              </a:tr>
              <a:tr h="5573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Média Empresa I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De R$ 16.000.000,01 a R$ 90.000.000,00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20,00%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35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88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94F82-B81B-CD22-B695-14B425FE5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81;p9">
            <a:extLst>
              <a:ext uri="{FF2B5EF4-FFF2-40B4-BE49-F238E27FC236}">
                <a16:creationId xmlns:a16="http://schemas.microsoft.com/office/drawing/2014/main" id="{5433C834-F8F0-A969-E1A6-4CBBA3952A91}"/>
              </a:ext>
            </a:extLst>
          </p:cNvPr>
          <p:cNvSpPr txBox="1"/>
          <p:nvPr/>
        </p:nvSpPr>
        <p:spPr>
          <a:xfrm>
            <a:off x="66394" y="100853"/>
            <a:ext cx="7122236" cy="44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700">
                <a:solidFill>
                  <a:srgbClr val="DD4F05"/>
                </a:solidFill>
                <a:latin typeface="Tahoma"/>
                <a:ea typeface="+mj-ea"/>
                <a:cs typeface="+mj-cs"/>
                <a:sym typeface="Josefin Sans"/>
              </a:rPr>
              <a:t>Itens financiáveis</a:t>
            </a:r>
            <a:endParaRPr sz="2700">
              <a:solidFill>
                <a:srgbClr val="DD4F05"/>
              </a:solidFill>
              <a:latin typeface="Tahoma"/>
              <a:ea typeface="+mj-ea"/>
              <a:cs typeface="+mj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0898BAB-540A-2990-17D3-B80867C79551}"/>
              </a:ext>
            </a:extLst>
          </p:cNvPr>
          <p:cNvSpPr/>
          <p:nvPr/>
        </p:nvSpPr>
        <p:spPr>
          <a:xfrm>
            <a:off x="158698" y="1234297"/>
            <a:ext cx="7859305" cy="3132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A4C4C"/>
              </a:solidFill>
              <a:latin typeface="+mj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6C4CD3E-B0F4-9DBA-9B99-8BE98259C5C3}"/>
              </a:ext>
            </a:extLst>
          </p:cNvPr>
          <p:cNvSpPr/>
          <p:nvPr/>
        </p:nvSpPr>
        <p:spPr>
          <a:xfrm>
            <a:off x="6096548" y="2168193"/>
            <a:ext cx="1566695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600">
                <a:solidFill>
                  <a:srgbClr val="0A4C4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Equipamentos</a:t>
            </a:r>
          </a:p>
        </p:txBody>
      </p:sp>
      <p:pic>
        <p:nvPicPr>
          <p:cNvPr id="7" name="Picture 8" descr="máquinas.eps">
            <a:extLst>
              <a:ext uri="{FF2B5EF4-FFF2-40B4-BE49-F238E27FC236}">
                <a16:creationId xmlns:a16="http://schemas.microsoft.com/office/drawing/2014/main" id="{7D80D5F0-BF1C-D3EF-B66A-F00DF90064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6" t="37174" r="42264" b="29287"/>
          <a:stretch/>
        </p:blipFill>
        <p:spPr>
          <a:xfrm>
            <a:off x="6594571" y="1286270"/>
            <a:ext cx="594059" cy="923047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8312CE86-C976-A824-60FC-2FA4D9CF9D8A}"/>
              </a:ext>
            </a:extLst>
          </p:cNvPr>
          <p:cNvSpPr/>
          <p:nvPr/>
        </p:nvSpPr>
        <p:spPr>
          <a:xfrm>
            <a:off x="2311621" y="2174847"/>
            <a:ext cx="15666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>
                <a:solidFill>
                  <a:srgbClr val="0A4C4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Treinamento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FE7ABA0A-557A-0203-6CBC-1BC49460D71B}"/>
              </a:ext>
            </a:extLst>
          </p:cNvPr>
          <p:cNvSpPr/>
          <p:nvPr/>
        </p:nvSpPr>
        <p:spPr>
          <a:xfrm>
            <a:off x="473287" y="2174847"/>
            <a:ext cx="1736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>
                <a:solidFill>
                  <a:srgbClr val="0A4C4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Pagamento de pessoal*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D76FB13-9AD2-925E-3F9F-3896FE905B3D}"/>
              </a:ext>
            </a:extLst>
          </p:cNvPr>
          <p:cNvGrpSpPr/>
          <p:nvPr/>
        </p:nvGrpSpPr>
        <p:grpSpPr>
          <a:xfrm>
            <a:off x="4661941" y="1449444"/>
            <a:ext cx="594059" cy="725403"/>
            <a:chOff x="7545082" y="1272474"/>
            <a:chExt cx="759844" cy="1113349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9E073CBA-6DCB-D24B-0812-E7E968FE1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85" r="53755" b="79740"/>
            <a:stretch/>
          </p:blipFill>
          <p:spPr>
            <a:xfrm>
              <a:off x="7545082" y="1272474"/>
              <a:ext cx="687475" cy="1008639"/>
            </a:xfrm>
            <a:prstGeom prst="rect">
              <a:avLst/>
            </a:prstGeom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7D98C5A9-41BD-EE21-5AAF-317A6E84F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986" b="80986"/>
            <a:stretch/>
          </p:blipFill>
          <p:spPr>
            <a:xfrm>
              <a:off x="7790534" y="1283344"/>
              <a:ext cx="514392" cy="501336"/>
            </a:xfrm>
            <a:prstGeom prst="rect">
              <a:avLst/>
            </a:prstGeom>
          </p:spPr>
        </p:pic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1CCBBC44-0D04-5E69-EFD7-6B78F4F98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558" y="1884870"/>
              <a:ext cx="352345" cy="500953"/>
            </a:xfrm>
            <a:prstGeom prst="rect">
              <a:avLst/>
            </a:prstGeom>
          </p:spPr>
        </p:pic>
      </p:grpSp>
      <p:sp>
        <p:nvSpPr>
          <p:cNvPr id="17" name="Rectangle 1">
            <a:extLst>
              <a:ext uri="{FF2B5EF4-FFF2-40B4-BE49-F238E27FC236}">
                <a16:creationId xmlns:a16="http://schemas.microsoft.com/office/drawing/2014/main" id="{ABA5DA1B-77AF-06D0-2976-B9171B18F1CA}"/>
              </a:ext>
            </a:extLst>
          </p:cNvPr>
          <p:cNvSpPr/>
          <p:nvPr/>
        </p:nvSpPr>
        <p:spPr>
          <a:xfrm>
            <a:off x="1567479" y="3552110"/>
            <a:ext cx="1488283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600">
                <a:solidFill>
                  <a:srgbClr val="0A4C4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</a:p>
        </p:txBody>
      </p:sp>
      <p:pic>
        <p:nvPicPr>
          <p:cNvPr id="18" name="Picture 7" descr="obra.eps">
            <a:extLst>
              <a:ext uri="{FF2B5EF4-FFF2-40B4-BE49-F238E27FC236}">
                <a16:creationId xmlns:a16="http://schemas.microsoft.com/office/drawing/2014/main" id="{132E5D27-AF9A-BB17-567A-301217A572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9" t="54047" r="-1098" b="22887"/>
          <a:stretch/>
        </p:blipFill>
        <p:spPr>
          <a:xfrm>
            <a:off x="6965544" y="2766711"/>
            <a:ext cx="697699" cy="805387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A88267A3-1E7E-AD4C-975F-A85B777015D8}"/>
              </a:ext>
            </a:extLst>
          </p:cNvPr>
          <p:cNvSpPr txBox="1"/>
          <p:nvPr/>
        </p:nvSpPr>
        <p:spPr>
          <a:xfrm>
            <a:off x="3979716" y="2174847"/>
            <a:ext cx="2006033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600">
                <a:solidFill>
                  <a:srgbClr val="0A4C4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Serviços de Consultoria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3D44CC5E-52F4-05D1-35F6-3488861E1577}"/>
              </a:ext>
            </a:extLst>
          </p:cNvPr>
          <p:cNvSpPr/>
          <p:nvPr/>
        </p:nvSpPr>
        <p:spPr>
          <a:xfrm>
            <a:off x="-52278" y="3552110"/>
            <a:ext cx="1488283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600">
                <a:solidFill>
                  <a:srgbClr val="0A4C4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Viagens e Diárias*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EE3B4BEB-A4B1-156B-D8B9-DF69643549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273" t="37594" r="59051" b="33239"/>
          <a:stretch/>
        </p:blipFill>
        <p:spPr>
          <a:xfrm>
            <a:off x="322191" y="2885572"/>
            <a:ext cx="749253" cy="669735"/>
          </a:xfrm>
          <a:prstGeom prst="rect">
            <a:avLst/>
          </a:prstGeom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2D0D7632-9ECA-1204-A675-056F22F5E79E}"/>
              </a:ext>
            </a:extLst>
          </p:cNvPr>
          <p:cNvSpPr/>
          <p:nvPr/>
        </p:nvSpPr>
        <p:spPr>
          <a:xfrm>
            <a:off x="0" y="4492248"/>
            <a:ext cx="9190678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200">
                <a:solidFill>
                  <a:srgbClr val="0A4C4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Necessário observar os valores máximos disponíveis em: </a:t>
            </a:r>
            <a:r>
              <a:rPr lang="pt-BR" sz="1200">
                <a:solidFill>
                  <a:srgbClr val="0A4C4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https://download.finep.gov.br/TabeladepessoalSubvencaoEconomica-Valoresmaximos.pdf</a:t>
            </a:r>
            <a:endParaRPr lang="pt-BR" sz="1200">
              <a:solidFill>
                <a:srgbClr val="0A4C4C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200">
                <a:solidFill>
                  <a:srgbClr val="0A4C4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São vedados os pagamentos a título de bolsas, de Pró-labore e Participação nos Lucros e Resultados (PLR) com recursos do projeto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61F329-138F-DCF8-671F-819E5FDA66FE}"/>
              </a:ext>
            </a:extLst>
          </p:cNvPr>
          <p:cNvSpPr txBox="1"/>
          <p:nvPr/>
        </p:nvSpPr>
        <p:spPr>
          <a:xfrm>
            <a:off x="66394" y="585127"/>
            <a:ext cx="811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1400">
                <a:solidFill>
                  <a:srgbClr val="0A4C4C"/>
                </a:solidFill>
                <a:latin typeface="+mj-lt"/>
              </a:rPr>
              <a:t>As atividades do projeto previstas com recursos da subvenção e contrapartida poderão ser custeadas por meio dos seguintes elementos de despesa:</a:t>
            </a:r>
          </a:p>
        </p:txBody>
      </p:sp>
      <p:pic>
        <p:nvPicPr>
          <p:cNvPr id="9218" name="Picture 2" descr="Treinamento - ícones de o negócio grátis">
            <a:extLst>
              <a:ext uri="{FF2B5EF4-FFF2-40B4-BE49-F238E27FC236}">
                <a16:creationId xmlns:a16="http://schemas.microsoft.com/office/drawing/2014/main" id="{019815D3-C96E-A171-A582-70C3BBC3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06" y="1481059"/>
            <a:ext cx="687134" cy="6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BC219892-529C-1264-EF3E-E3DA19B0555A}"/>
              </a:ext>
            </a:extLst>
          </p:cNvPr>
          <p:cNvSpPr/>
          <p:nvPr/>
        </p:nvSpPr>
        <p:spPr>
          <a:xfrm>
            <a:off x="4987730" y="3552110"/>
            <a:ext cx="1874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>
                <a:solidFill>
                  <a:srgbClr val="0A4C4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Material de consumo</a:t>
            </a:r>
          </a:p>
        </p:txBody>
      </p:sp>
      <p:pic>
        <p:nvPicPr>
          <p:cNvPr id="9220" name="Picture 4" descr="Baixe ícones gratuitos de Desenvolvimento sistema em PNG e SVG">
            <a:extLst>
              <a:ext uri="{FF2B5EF4-FFF2-40B4-BE49-F238E27FC236}">
                <a16:creationId xmlns:a16="http://schemas.microsoft.com/office/drawing/2014/main" id="{D284ABF1-3A76-28EA-9781-5B2BF3FD1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66" y="2766711"/>
            <a:ext cx="788596" cy="78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B203DC22-75A6-F291-4213-26B0F8D44355}"/>
              </a:ext>
            </a:extLst>
          </p:cNvPr>
          <p:cNvSpPr/>
          <p:nvPr/>
        </p:nvSpPr>
        <p:spPr>
          <a:xfrm>
            <a:off x="3175700" y="3552110"/>
            <a:ext cx="1488283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600">
                <a:solidFill>
                  <a:srgbClr val="0A4C4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Serviços de terceiros</a:t>
            </a:r>
          </a:p>
        </p:txBody>
      </p:sp>
      <p:pic>
        <p:nvPicPr>
          <p:cNvPr id="9222" name="Picture 6" descr="Serviços de consultoria - ícones de marketing grátis">
            <a:extLst>
              <a:ext uri="{FF2B5EF4-FFF2-40B4-BE49-F238E27FC236}">
                <a16:creationId xmlns:a16="http://schemas.microsoft.com/office/drawing/2014/main" id="{09A8700F-5A5D-DD46-4706-E9372CBA8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53" y="2659867"/>
            <a:ext cx="895440" cy="89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">
            <a:extLst>
              <a:ext uri="{FF2B5EF4-FFF2-40B4-BE49-F238E27FC236}">
                <a16:creationId xmlns:a16="http://schemas.microsoft.com/office/drawing/2014/main" id="{72D4998E-9924-377D-D695-2E833F692C45}"/>
              </a:ext>
            </a:extLst>
          </p:cNvPr>
          <p:cNvSpPr/>
          <p:nvPr/>
        </p:nvSpPr>
        <p:spPr>
          <a:xfrm>
            <a:off x="6509767" y="3568901"/>
            <a:ext cx="1679935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600" dirty="0">
                <a:solidFill>
                  <a:srgbClr val="0A4C4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Instalações</a:t>
            </a:r>
          </a:p>
        </p:txBody>
      </p:sp>
      <p:pic>
        <p:nvPicPr>
          <p:cNvPr id="9224" name="Picture 8" descr="Gerenciamento de materiais - ícones de envio e entrega grátis">
            <a:extLst>
              <a:ext uri="{FF2B5EF4-FFF2-40B4-BE49-F238E27FC236}">
                <a16:creationId xmlns:a16="http://schemas.microsoft.com/office/drawing/2014/main" id="{593BE2FD-6618-CED1-76EF-DC37FB07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74" y="2749920"/>
            <a:ext cx="805387" cy="8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Ícone de Gerenciamento de equipe Special Flat | Freepik">
            <a:extLst>
              <a:ext uri="{FF2B5EF4-FFF2-40B4-BE49-F238E27FC236}">
                <a16:creationId xmlns:a16="http://schemas.microsoft.com/office/drawing/2014/main" id="{CC94A4AD-2D8D-5B02-1DA8-7041E70C7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2" y="1398057"/>
            <a:ext cx="923048" cy="9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2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41E12-9FCE-6E42-B857-1ED3C2F22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81;p9">
            <a:extLst>
              <a:ext uri="{FF2B5EF4-FFF2-40B4-BE49-F238E27FC236}">
                <a16:creationId xmlns:a16="http://schemas.microsoft.com/office/drawing/2014/main" id="{F4DED81B-BEEC-5230-54B8-CDD6535D808C}"/>
              </a:ext>
            </a:extLst>
          </p:cNvPr>
          <p:cNvSpPr txBox="1"/>
          <p:nvPr/>
        </p:nvSpPr>
        <p:spPr>
          <a:xfrm>
            <a:off x="66394" y="100853"/>
            <a:ext cx="7912400" cy="44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spAutoFit/>
          </a:bodyPr>
          <a:lstStyle/>
          <a:p>
            <a:pPr defTabSz="3429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700">
                <a:solidFill>
                  <a:srgbClr val="DD4F05"/>
                </a:solidFill>
                <a:latin typeface="Tahoma"/>
                <a:ea typeface="+mj-ea"/>
                <a:cs typeface="+mj-cs"/>
                <a:sym typeface="Josefin Sans"/>
              </a:rPr>
              <a:t>Apresentação de proposta – SISGON subvenção</a:t>
            </a:r>
            <a:endParaRPr lang="pt-BR" sz="2700">
              <a:solidFill>
                <a:srgbClr val="DD4F05"/>
              </a:solidFill>
              <a:latin typeface="Tahoma"/>
              <a:ea typeface="+mj-ea"/>
              <a:cs typeface="+mj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8A10BE9-479F-AD92-27F6-9F255A474DEE}"/>
              </a:ext>
            </a:extLst>
          </p:cNvPr>
          <p:cNvSpPr/>
          <p:nvPr/>
        </p:nvSpPr>
        <p:spPr>
          <a:xfrm>
            <a:off x="369175" y="2542968"/>
            <a:ext cx="7609620" cy="2362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6D1953E-EA98-765E-A339-3EB0EFACECDF}"/>
              </a:ext>
            </a:extLst>
          </p:cNvPr>
          <p:cNvSpPr/>
          <p:nvPr/>
        </p:nvSpPr>
        <p:spPr>
          <a:xfrm>
            <a:off x="353821" y="747256"/>
            <a:ext cx="7624973" cy="16231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71B810A-F09F-09A1-1E35-ADE672C0BC58}"/>
              </a:ext>
            </a:extLst>
          </p:cNvPr>
          <p:cNvSpPr txBox="1"/>
          <p:nvPr/>
        </p:nvSpPr>
        <p:spPr>
          <a:xfrm>
            <a:off x="485797" y="808399"/>
            <a:ext cx="7286604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000">
                <a:solidFill>
                  <a:srgbClr val="0A4C4C"/>
                </a:solidFill>
                <a:latin typeface="+mj-lt"/>
              </a:rPr>
              <a:t>Cadastramento prévio dos proponentes:</a:t>
            </a:r>
          </a:p>
          <a:p>
            <a:pPr marL="342900" indent="-342900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eriod"/>
            </a:pP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Para o envio da proposta, as empresas participantes deverão estar previamente cadastradas na plataforma disponível no link </a:t>
            </a: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hlinkClick r:id="rId3"/>
              </a:rPr>
              <a:t>https://cadastro.finep.gov.br/</a:t>
            </a: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. </a:t>
            </a:r>
          </a:p>
          <a:p>
            <a:pPr marL="342900" indent="-342900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eriod"/>
            </a:pP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Abas de cadastro obrigatório:</a:t>
            </a:r>
          </a:p>
          <a:p>
            <a:pPr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“Básico de Pessoa Jurídica”</a:t>
            </a:r>
          </a:p>
          <a:p>
            <a:pPr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“Características Tecnológicas”</a:t>
            </a:r>
            <a:endParaRPr lang="pt-BR" sz="12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9E2F490-EE19-F6E2-E1FD-DAF4192F3356}"/>
              </a:ext>
            </a:extLst>
          </p:cNvPr>
          <p:cNvSpPr txBox="1"/>
          <p:nvPr/>
        </p:nvSpPr>
        <p:spPr>
          <a:xfrm>
            <a:off x="501149" y="2610912"/>
            <a:ext cx="7477646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000">
                <a:solidFill>
                  <a:srgbClr val="0A4C4C"/>
                </a:solidFill>
                <a:latin typeface="+mj-lt"/>
              </a:rPr>
              <a:t>Canal de submissão: </a:t>
            </a:r>
          </a:p>
          <a:p>
            <a:pPr marL="342900" indent="-342900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eriod"/>
            </a:pP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Formulário de Apresentação de Propostas disponível no link </a:t>
            </a: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hlinkClick r:id="rId4"/>
              </a:rPr>
              <a:t>https://financiamento.finep.gov.br/</a:t>
            </a: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 marL="342900" indent="-342900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eriod"/>
            </a:pP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Dados institucionais: histórico, experiência e estratégia  da proponente/coexecutores;</a:t>
            </a:r>
          </a:p>
          <a:p>
            <a:pPr marL="342900" indent="-342900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eriod"/>
            </a:pP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Projeto: objetivo geral, descrição da inovação, parcerias, </a:t>
            </a:r>
            <a:r>
              <a:rPr lang="pt-BR" sz="140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etc</a:t>
            </a: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;</a:t>
            </a:r>
          </a:p>
          <a:p>
            <a:pPr marL="342900" indent="-342900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eriod"/>
            </a:pP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Cronograma físico: Metas e atividades;</a:t>
            </a:r>
          </a:p>
          <a:p>
            <a:pPr marL="342900" indent="-342900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eriod"/>
            </a:pP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Equipe executora;</a:t>
            </a:r>
          </a:p>
          <a:p>
            <a:pPr marL="342900" indent="-342900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eriod"/>
            </a:pP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Itens solicitados e de contrapartida;</a:t>
            </a:r>
          </a:p>
          <a:p>
            <a:pPr marL="342900" indent="-342900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eriod"/>
            </a:pP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Cronograma de desembolso.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120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70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1334</Words>
  <Application>Microsoft Office PowerPoint</Application>
  <PresentationFormat>Apresentação na tela (16:9)</PresentationFormat>
  <Paragraphs>217</Paragraphs>
  <Slides>16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Tahoma</vt:lpstr>
      <vt:lpstr>Bebas Neue Bold</vt:lpstr>
      <vt:lpstr>Bebas Neue</vt:lpstr>
      <vt:lpstr>Bahnschrift Condensed</vt:lpstr>
      <vt:lpstr>Bahnschrift</vt:lpstr>
      <vt:lpstr>Bahnschrift SemiCondensed</vt:lpstr>
      <vt:lpstr>Calibri</vt:lpstr>
      <vt:lpstr>Josefin Sans</vt:lpstr>
      <vt:lpstr>Aptos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Araujo</dc:creator>
  <cp:lastModifiedBy>William Rospendowski</cp:lastModifiedBy>
  <cp:revision>2</cp:revision>
  <dcterms:created xsi:type="dcterms:W3CDTF">2018-06-22T17:46:54Z</dcterms:created>
  <dcterms:modified xsi:type="dcterms:W3CDTF">2026-02-11T16:50:36Z</dcterms:modified>
</cp:coreProperties>
</file>