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75" r:id="rId3"/>
    <p:sldMasterId id="2147483688" r:id="rId4"/>
  </p:sldMasterIdLst>
  <p:notesMasterIdLst>
    <p:notesMasterId r:id="rId25"/>
  </p:notesMasterIdLst>
  <p:handoutMasterIdLst>
    <p:handoutMasterId r:id="rId26"/>
  </p:handoutMasterIdLst>
  <p:sldIdLst>
    <p:sldId id="1010" r:id="rId5"/>
    <p:sldId id="2147482960" r:id="rId6"/>
    <p:sldId id="2147377012" r:id="rId7"/>
    <p:sldId id="2147377013" r:id="rId8"/>
    <p:sldId id="4274" r:id="rId9"/>
    <p:sldId id="4490" r:id="rId10"/>
    <p:sldId id="4275" r:id="rId11"/>
    <p:sldId id="4489" r:id="rId12"/>
    <p:sldId id="4208" r:id="rId13"/>
    <p:sldId id="4260" r:id="rId14"/>
    <p:sldId id="2147482961" r:id="rId15"/>
    <p:sldId id="2147377026" r:id="rId16"/>
    <p:sldId id="2147482962" r:id="rId17"/>
    <p:sldId id="2147377024" r:id="rId18"/>
    <p:sldId id="2147482963" r:id="rId19"/>
    <p:sldId id="2147482964" r:id="rId20"/>
    <p:sldId id="570" r:id="rId21"/>
    <p:sldId id="2147482965" r:id="rId22"/>
    <p:sldId id="4262" r:id="rId23"/>
    <p:sldId id="272" r:id="rId2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69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35" autoAdjust="0"/>
    <p:restoredTop sz="86040" autoAdjust="0"/>
  </p:normalViewPr>
  <p:slideViewPr>
    <p:cSldViewPr snapToGrid="0" snapToObjects="1">
      <p:cViewPr varScale="1">
        <p:scale>
          <a:sx n="95" d="100"/>
          <a:sy n="95" d="100"/>
        </p:scale>
        <p:origin x="606" y="78"/>
      </p:cViewPr>
      <p:guideLst>
        <p:guide orient="horz" pos="2137"/>
        <p:guide pos="6902"/>
      </p:guideLst>
    </p:cSldViewPr>
  </p:slideViewPr>
  <p:outlineViewPr>
    <p:cViewPr>
      <p:scale>
        <a:sx n="33" d="100"/>
        <a:sy n="33" d="100"/>
      </p:scale>
      <p:origin x="0" y="-1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04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D9A9F-1C7D-6D45-9672-68E8CF86E6F8}" type="datetimeFigureOut">
              <a:t>10/03/2026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CAE12-CEBB-804B-B399-3B354D48828E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23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ED9F8-AC12-408C-8446-9CFB7A70F2DB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44BC1-3969-49A1-BD8A-66ACA3B7B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04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44BC1-3969-49A1-BD8A-66ACA3B7B69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2163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8F5B935-6B80-D50E-7425-E11A9A8B5E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DD40E4F-FD59-EFE0-C25B-1CE30AA0F90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81C37E2-356F-60AD-7B83-04AB623588C8}"/>
              </a:ext>
            </a:extLst>
          </p:cNvPr>
          <p:cNvSpPr txBox="1"/>
          <p:nvPr/>
        </p:nvSpPr>
        <p:spPr>
          <a:xfrm>
            <a:off x="3850446" y="9428579"/>
            <a:ext cx="2945657" cy="4980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3D57E4E-E9CF-4C76-B241-EED3CA39E5B8}" type="slidenum">
              <a:t>12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6F1010A-39E9-7E5F-5A82-10056A313D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0C0CBD9-BDEA-898D-6293-84FFAA8C43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EE51852-428D-CBD2-8AAF-2566F157C48B}"/>
              </a:ext>
            </a:extLst>
          </p:cNvPr>
          <p:cNvSpPr txBox="1"/>
          <p:nvPr/>
        </p:nvSpPr>
        <p:spPr>
          <a:xfrm>
            <a:off x="3850446" y="9428579"/>
            <a:ext cx="2945657" cy="4980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997EACE-936D-4775-997C-715137895551}" type="slidenum">
              <a:t>13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0339D01-EDB5-2F3E-AD9F-E52B964663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5F6B7F8-FFC7-2F24-017E-E1937AF93E3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49B7D85-EB4C-6073-7E32-E15364F095F7}"/>
              </a:ext>
            </a:extLst>
          </p:cNvPr>
          <p:cNvSpPr txBox="1"/>
          <p:nvPr/>
        </p:nvSpPr>
        <p:spPr>
          <a:xfrm>
            <a:off x="3850446" y="9428579"/>
            <a:ext cx="2945657" cy="4980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638A3B-046E-4886-ABA8-32ADA80F5066}" type="slidenum">
              <a:t>14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C4A6AE5-FE92-7FB5-BF1B-552C7B0FBD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BC3A50E-AF05-FBD0-0126-D66A278818F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F5C51DC-D552-5B8D-32C9-4873E39392ED}"/>
              </a:ext>
            </a:extLst>
          </p:cNvPr>
          <p:cNvSpPr txBox="1"/>
          <p:nvPr/>
        </p:nvSpPr>
        <p:spPr>
          <a:xfrm>
            <a:off x="3850446" y="9428579"/>
            <a:ext cx="2945657" cy="4980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54793A8-10A3-4D93-A303-2C4C7E925796}" type="slidenum">
              <a:t>16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4EC6D07-728D-1BDC-6AFD-B975EC3AA0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1E109D5-A9EF-8EDB-D5F4-F503BC0EC8F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1686763-507D-E7F0-BB12-80B0EFC5C5C9}"/>
              </a:ext>
            </a:extLst>
          </p:cNvPr>
          <p:cNvSpPr txBox="1"/>
          <p:nvPr/>
        </p:nvSpPr>
        <p:spPr>
          <a:xfrm>
            <a:off x="3850446" y="9428579"/>
            <a:ext cx="2945657" cy="4980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1740F5D-C129-4263-B13A-B99D759C2E9D}" type="slidenum">
              <a:t>18</a:t>
            </a:fld>
            <a:endParaRPr lang="pt-B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44BC1-3969-49A1-BD8A-66ACA3B7B69E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342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44BC1-3969-49A1-BD8A-66ACA3B7B69E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6940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44BC1-3969-49A1-BD8A-66ACA3B7B69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324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44BC1-3969-49A1-BD8A-66ACA3B7B69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888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EBE4E-C480-EE33-DC90-1E5F67B3B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E5D493E-CF2C-BFB7-C3BD-368803C866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0BE8F53-185C-62D3-CF64-4E268ED0D1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9E1C41E-A34D-DC5E-EF6B-0F7B034C85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BADC4-26BB-45F7-9FB7-CC3F875A0C0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581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6F109-DD30-D938-602C-9FD9E63A4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897BD12-04ED-CAE5-8316-5577C52207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D8E0A81-D5AF-3F93-976F-A49F3DC090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7ABD20E-B345-9F1E-080A-9C2A646F07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BADC4-26BB-45F7-9FB7-CC3F875A0C0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355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ADB32-EF1C-32B9-D71A-293E3760F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CE072AA-295D-57C5-A057-EF0A814A76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326A0BB-4D73-A4FA-CBAE-453FBB3D68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2C3D41F-BE87-62B8-0CA9-819C164D7A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BADC4-26BB-45F7-9FB7-CC3F875A0C0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4734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18B60-01D4-2244-D9DA-EC98A0109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50C6F2B-F88D-F4D0-C062-8A8D29CEEF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71237B7-EEB2-3F62-5A54-8C5B1451DD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B5BD3-3728-FA53-F608-C003F22C7A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BADC4-26BB-45F7-9FB7-CC3F875A0C0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747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4B77E-002D-4475-9DAD-3C26FC32CF3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698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44BC1-3969-49A1-BD8A-66ACA3B7B69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04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0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2E738-0950-A976-44D2-277D88F55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DA325C9-D5C0-89CF-DA2F-D595D63E9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19D9-2C50-4621-BEA4-3B469D768EEF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DC9863C-91D8-E511-DD33-C470B4BD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57952BD-0981-58AB-0685-51C42E20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815B-46B7-47B9-94F8-681FD06D40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20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0017889-0E8C-E395-B543-20714CAF7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19D9-2C50-4621-BEA4-3B469D768EEF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9D7739E-34B7-0CB9-88B0-124D0F937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D7D5F9A-5107-D2CB-61DC-A18C0C49C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815B-46B7-47B9-94F8-681FD06D40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961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C2D9B-DAC5-CC21-7A21-33D20303E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188CF5-1BDF-A305-754B-21E813553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7C27A8C-558C-2B6D-F4B5-1A4B23028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38FD1A-F2EB-A5EB-C94C-695CAA979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19D9-2C50-4621-BEA4-3B469D768EEF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32D097C-26A3-A282-27CF-A7DF79290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C949A6-F2FC-B292-16EB-6ABDCAA61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815B-46B7-47B9-94F8-681FD06D40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943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6EA80B-B036-7A3B-D8B1-99589ED52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09DA10C-B147-8E12-2052-830DE80187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7EC551-55FE-0DAD-D598-340A21D6E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210529F-44A6-4C10-5337-CF1641BBC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19D9-2C50-4621-BEA4-3B469D768EEF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7C4AE76-71A9-07A7-5063-0F03DB03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3D9AD63-B060-44D2-A2FD-D8859156F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815B-46B7-47B9-94F8-681FD06D40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09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A9C69-B730-4C91-04C6-BFA60711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A1537CD-0D54-2C46-0BAD-35B9972CC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3889D4-5860-B215-C61E-91B7BA78D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19D9-2C50-4621-BEA4-3B469D768EEF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E3290E-5DE1-20CD-3652-7C0D87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1C7517-E898-FAF4-2450-B62E9ED17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815B-46B7-47B9-94F8-681FD06D40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057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6629551-760B-F766-2B53-97E0800E4B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B3B09EE-F0B5-0B50-7CCF-BF454480E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BFD7E6-9A55-C7CF-BC8D-3178F03AC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19D9-2C50-4621-BEA4-3B469D768EEF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D775BE-D27C-CE12-4BBB-BD05B7FC6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B2DBAB-0913-C4A7-BB1A-7ABF926C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815B-46B7-47B9-94F8-681FD06D40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219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992" y="6356351"/>
            <a:ext cx="11410513" cy="35169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"/>
            <a:ext cx="12192000" cy="8583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540480" y="-116696"/>
            <a:ext cx="10972800" cy="887455"/>
          </a:xfrm>
        </p:spPr>
        <p:txBody>
          <a:bodyPr anchor="b">
            <a:noAutofit/>
          </a:bodyPr>
          <a:lstStyle>
            <a:lvl1pPr algn="l">
              <a:defRPr sz="3200" b="0" i="0" baseline="0">
                <a:solidFill>
                  <a:schemeClr val="accent1"/>
                </a:solidFill>
                <a:latin typeface="Tahoma"/>
                <a:cs typeface="Tahoma"/>
              </a:defRPr>
            </a:lvl1pPr>
          </a:lstStyle>
          <a:p>
            <a:r>
              <a:rPr lang="x-none" dirty="0"/>
              <a:t>Click to edit Master subtitle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9751" y="1324851"/>
            <a:ext cx="10972800" cy="452590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8A8C8E"/>
                </a:solidFill>
              </a:defRPr>
            </a:lvl1pPr>
            <a:lvl2pPr>
              <a:defRPr sz="1400">
                <a:solidFill>
                  <a:srgbClr val="8A8C8E"/>
                </a:solidFill>
              </a:defRPr>
            </a:lvl2pPr>
            <a:lvl3pPr>
              <a:defRPr sz="1200">
                <a:solidFill>
                  <a:srgbClr val="8A8C8E"/>
                </a:solidFill>
              </a:defRPr>
            </a:lvl3pPr>
            <a:lvl4pPr>
              <a:defRPr sz="1100">
                <a:solidFill>
                  <a:srgbClr val="8A8C8E"/>
                </a:solidFill>
              </a:defRPr>
            </a:lvl4pPr>
            <a:lvl5pPr>
              <a:defRPr sz="1100">
                <a:solidFill>
                  <a:srgbClr val="8A8C8E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44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5">
            <a:extLst>
              <a:ext uri="{FF2B5EF4-FFF2-40B4-BE49-F238E27FC236}">
                <a16:creationId xmlns:a16="http://schemas.microsoft.com/office/drawing/2014/main" id="{87296452-4921-5BDC-163A-033C96513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716" y="-17931"/>
            <a:ext cx="12281644" cy="69084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D9E426-F5DB-E124-75D4-0358D63A7C1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09603" y="1712506"/>
            <a:ext cx="6392707" cy="1207739"/>
          </a:xfrm>
        </p:spPr>
        <p:txBody>
          <a:bodyPr/>
          <a:lstStyle>
            <a:lvl1pPr marL="0" indent="0">
              <a:buNone/>
              <a:defRPr sz="1400">
                <a:solidFill>
                  <a:srgbClr val="7F7F7F"/>
                </a:solidFill>
              </a:defRPr>
            </a:lvl1pPr>
            <a:lvl2pPr marL="0" indent="0">
              <a:buNone/>
              <a:defRPr sz="1400">
                <a:solidFill>
                  <a:srgbClr val="7F7F7F"/>
                </a:solidFill>
              </a:defRPr>
            </a:lvl2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</p:txBody>
      </p:sp>
    </p:spTree>
    <p:extLst>
      <p:ext uri="{BB962C8B-B14F-4D97-AF65-F5344CB8AC3E}">
        <p14:creationId xmlns:p14="http://schemas.microsoft.com/office/powerpoint/2010/main" val="286909762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DFF-6BC9-A148-B9A5-CF821CA36CC0}" type="datetimeFigureOut">
              <a:t>09/03/2026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FAE6-E3DA-4D4B-8D42-C78C0A33CE29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38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DFF-6BC9-A148-B9A5-CF821CA36CC0}" type="datetimeFigureOut">
              <a:t>09/03/2026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FAE6-E3DA-4D4B-8D42-C78C0A33CE29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1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19" y="-17930"/>
            <a:ext cx="12281647" cy="6908426"/>
          </a:xfrm>
          <a:prstGeom prst="rect">
            <a:avLst/>
          </a:prstGeom>
        </p:spPr>
      </p:pic>
      <p:sp>
        <p:nvSpPr>
          <p:cNvPr id="7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09600" y="1712509"/>
            <a:ext cx="6392709" cy="1207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5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DFF-6BC9-A148-B9A5-CF821CA36CC0}" type="datetimeFigureOut">
              <a:t>09/03/2026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FAE6-E3DA-4D4B-8D42-C78C0A33CE29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85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DFF-6BC9-A148-B9A5-CF821CA36CC0}" type="datetimeFigureOut">
              <a:t>09/03/2026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FAE6-E3DA-4D4B-8D42-C78C0A33CE29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66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DFF-6BC9-A148-B9A5-CF821CA36CC0}" type="datetimeFigureOut">
              <a:t>09/03/2026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FAE6-E3DA-4D4B-8D42-C78C0A33CE29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86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DFF-6BC9-A148-B9A5-CF821CA36CC0}" type="datetimeFigureOut">
              <a:t>09/03/2026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FAE6-E3DA-4D4B-8D42-C78C0A33CE29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96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DFF-6BC9-A148-B9A5-CF821CA36CC0}" type="datetimeFigureOut">
              <a:t>09/03/2026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FAE6-E3DA-4D4B-8D42-C78C0A33CE29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86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DFF-6BC9-A148-B9A5-CF821CA36CC0}" type="datetimeFigureOut">
              <a:t>09/03/2026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FAE6-E3DA-4D4B-8D42-C78C0A33CE29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61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DFF-6BC9-A148-B9A5-CF821CA36CC0}" type="datetimeFigureOut">
              <a:t>09/03/2026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FAE6-E3DA-4D4B-8D42-C78C0A33CE29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5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DFF-6BC9-A148-B9A5-CF821CA36CC0}" type="datetimeFigureOut">
              <a:t>09/03/2026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FAE6-E3DA-4D4B-8D42-C78C0A33CE29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54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0DFF-6BC9-A148-B9A5-CF821CA36CC0}" type="datetimeFigureOut">
              <a:t>09/03/2026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FAE6-E3DA-4D4B-8D42-C78C0A33CE29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953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>
              <a:defRPr/>
            </a:pPr>
            <a:fld id="{A37A0DFF-6BC9-A148-B9A5-CF821CA36C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609585">
                <a:defRPr/>
              </a:pPr>
              <a:t>09/03/2026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>
              <a:defRPr/>
            </a:pPr>
            <a:fld id="{FC28FAE6-E3DA-4D4B-8D42-C78C0A33CE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609585"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2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6206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>
              <a:defRPr/>
            </a:pPr>
            <a:fld id="{A37A0DFF-6BC9-A148-B9A5-CF821CA36C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609585">
                <a:defRPr/>
              </a:pPr>
              <a:t>09/03/2026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>
              <a:defRPr/>
            </a:pPr>
            <a:fld id="{FC28FAE6-E3DA-4D4B-8D42-C78C0A33CE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609585"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474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>
              <a:defRPr/>
            </a:pPr>
            <a:fld id="{A37A0DFF-6BC9-A148-B9A5-CF821CA36C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609585">
                <a:defRPr/>
              </a:pPr>
              <a:t>09/03/2026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>
              <a:defRPr/>
            </a:pPr>
            <a:fld id="{FC28FAE6-E3DA-4D4B-8D42-C78C0A33CE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609585"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11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>
              <a:defRPr/>
            </a:pPr>
            <a:fld id="{A37A0DFF-6BC9-A148-B9A5-CF821CA36C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609585">
                <a:defRPr/>
              </a:pPr>
              <a:t>09/03/2026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>
              <a:defRPr/>
            </a:pPr>
            <a:fld id="{FC28FAE6-E3DA-4D4B-8D42-C78C0A33CE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609585"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76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>
              <a:defRPr/>
            </a:pPr>
            <a:fld id="{A37A0DFF-6BC9-A148-B9A5-CF821CA36C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609585">
                <a:defRPr/>
              </a:pPr>
              <a:t>09/03/2026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>
              <a:defRPr/>
            </a:pPr>
            <a:fld id="{FC28FAE6-E3DA-4D4B-8D42-C78C0A33CE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609585"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97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>
              <a:defRPr/>
            </a:pPr>
            <a:fld id="{A37A0DFF-6BC9-A148-B9A5-CF821CA36C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609585">
                <a:defRPr/>
              </a:pPr>
              <a:t>09/03/2026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>
              <a:defRPr/>
            </a:pPr>
            <a:fld id="{FC28FAE6-E3DA-4D4B-8D42-C78C0A33CE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609585"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626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>
              <a:defRPr/>
            </a:pPr>
            <a:fld id="{A37A0DFF-6BC9-A148-B9A5-CF821CA36C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609585">
                <a:defRPr/>
              </a:pPr>
              <a:t>09/03/2026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>
              <a:defRPr/>
            </a:pPr>
            <a:fld id="{FC28FAE6-E3DA-4D4B-8D42-C78C0A33CE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609585"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3834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>
              <a:defRPr/>
            </a:pPr>
            <a:fld id="{A37A0DFF-6BC9-A148-B9A5-CF821CA36C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609585">
                <a:defRPr/>
              </a:pPr>
              <a:t>09/03/2026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>
              <a:defRPr/>
            </a:pPr>
            <a:fld id="{FC28FAE6-E3DA-4D4B-8D42-C78C0A33CE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609585"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3584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>
              <a:defRPr/>
            </a:pPr>
            <a:fld id="{A37A0DFF-6BC9-A148-B9A5-CF821CA36C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609585">
                <a:defRPr/>
              </a:pPr>
              <a:t>09/03/2026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>
              <a:defRPr/>
            </a:pPr>
            <a:fld id="{FC28FAE6-E3DA-4D4B-8D42-C78C0A33CE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609585"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74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>
              <a:defRPr/>
            </a:pPr>
            <a:fld id="{A37A0DFF-6BC9-A148-B9A5-CF821CA36C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609585">
                <a:defRPr/>
              </a:pPr>
              <a:t>09/03/2026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>
              <a:defRPr/>
            </a:pPr>
            <a:fld id="{FC28FAE6-E3DA-4D4B-8D42-C78C0A33CE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609585"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358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>
              <a:defRPr/>
            </a:pPr>
            <a:fld id="{A37A0DFF-6BC9-A148-B9A5-CF821CA36C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609585">
                <a:defRPr/>
              </a:pPr>
              <a:t>09/03/2026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>
              <a:defRPr/>
            </a:pPr>
            <a:fld id="{FC28FAE6-E3DA-4D4B-8D42-C78C0A33CE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609585"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3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amen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884" y="1222047"/>
            <a:ext cx="1697823" cy="2427129"/>
          </a:xfrm>
          <a:prstGeom prst="rect">
            <a:avLst/>
          </a:prstGeom>
        </p:spPr>
      </p:pic>
      <p:pic>
        <p:nvPicPr>
          <p:cNvPr id="5" name="Imagem 4" descr="Uma imagem contendo Diagrama&#10;&#10;Descrição gerada automaticamente">
            <a:extLst>
              <a:ext uri="{FF2B5EF4-FFF2-40B4-BE49-F238E27FC236}">
                <a16:creationId xmlns:a16="http://schemas.microsoft.com/office/drawing/2014/main" id="{E9B55147-78A5-B05B-D05C-DEF99CBBA0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51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6645501" y="629541"/>
            <a:ext cx="5052231" cy="1937203"/>
          </a:xfrm>
        </p:spPr>
        <p:txBody>
          <a:bodyPr>
            <a:noAutofit/>
          </a:bodyPr>
          <a:lstStyle>
            <a:lvl1pPr algn="r">
              <a:defRPr sz="4400" b="1" i="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dirty="0"/>
              <a:t>Título da apresentação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53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7FDE0-9916-257C-61C8-B94A3BC48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3DF226-7DF1-0853-EC09-CCC1BBF2B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D8CCA0-71EE-77C4-9657-6E476B33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19D9-2C50-4621-BEA4-3B469D768EEF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B0A998-8A12-41FD-87FF-436E531D7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21C3C0-405B-470F-D73D-0FC45F34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815B-46B7-47B9-94F8-681FD06D40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9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5C9268-831B-F29D-7CE9-53751C7FE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1E9840-85D9-7F83-8A0E-88EC1B2F7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7A69EB-2214-BBDE-4E07-016BE2322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19D9-2C50-4621-BEA4-3B469D768EEF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C68388-00A3-5961-4583-D20F27FBC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90B95-7254-2A03-A1BF-40ECC327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815B-46B7-47B9-94F8-681FD06D40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6ED591-104D-C686-82DD-FAFDF4479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A49E5A2-46B4-4846-7EDA-A3EB072FF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75B57B-9858-D090-D2CA-554C6012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19D9-2C50-4621-BEA4-3B469D768EEF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81BAC9-B59D-236E-5DB4-BD5A16D3B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F99697-0626-2417-7A78-0E54B263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815B-46B7-47B9-94F8-681FD06D40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3439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217BDC-A43E-8036-94F9-2DAF03E49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A03274-04C6-C9AA-D4DD-93AF4B264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4B76FEC-3B1F-B085-2408-96A7E35DB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A5A744A-A103-5C5C-CC7C-BE544351E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19D9-2C50-4621-BEA4-3B469D768EEF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B8F67E-CA65-2D2D-D32A-B63FA097E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C88DEA-2A2F-37B7-C1DD-582B4AEA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815B-46B7-47B9-94F8-681FD06D40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646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7EAFB0-09D7-0F30-8E40-F9BEA08E0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EF78F0C-D034-5E34-20B9-1F342D9C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89D64E4-E2B4-C496-BD3A-B5DF7A703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8E2122A-E60A-FC56-A948-A78F011BD9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9FA7EDC-9DD3-B3CF-202A-A4E206C8B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0C9F473-ECD3-7DD7-418E-27CEE92D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19D9-2C50-4621-BEA4-3B469D768EEF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40B2AE8-FA72-2E04-E288-757C3B722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09389B5-0878-6C2F-9775-EC4F625D8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1815B-46B7-47B9-94F8-681FD06D40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991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8489E7BC-2737-E444-8AAF-96C989104AA1}" type="datetimeFigureOut">
              <a:rPr lang="en-US" smtClean="0"/>
              <a:pPr/>
              <a:t>3/9/2026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1063BF56-AF39-0F4B-B899-B7EBF4775EA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3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ahom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ahom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ahom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ahom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ahom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CB5A861-50B0-DB63-F97D-DB4E54DD0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4FAF54-525A-37D8-3D27-542C91934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F266C0-16C6-9BB3-1B19-450E7D552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C19D9-2C50-4621-BEA4-3B469D768EEF}" type="datetimeFigureOut">
              <a:rPr lang="pt-BR" smtClean="0"/>
              <a:t>09/03/2026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37582A-A168-BB62-4FB2-137471457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487014-6007-39A5-56DB-987E84298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1815B-46B7-47B9-94F8-681FD06D40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12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0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A0DFF-6BC9-A148-B9A5-CF821CA36CC0}" type="datetimeFigureOut">
              <a:t>09/03/2026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8FAE6-E3DA-4D4B-8D42-C78C0A33CE29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0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>
              <a:defRPr/>
            </a:pPr>
            <a:fld id="{A37A0DFF-6BC9-A148-B9A5-CF821CA36C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609585">
                <a:defRPr/>
              </a:pPr>
              <a:t>09/03/2026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>
              <a:defRPr/>
            </a:pPr>
            <a:fld id="{FC28FAE6-E3DA-4D4B-8D42-C78C0A33CE2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609585"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6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emf"/><Relationship Id="rId7" Type="http://schemas.openxmlformats.org/officeDocument/2006/relationships/image" Target="../media/image41.png"/><Relationship Id="rId12" Type="http://schemas.openxmlformats.org/officeDocument/2006/relationships/hyperlink" Target="https://download.finep.gov.br/TabeladepessoalSubvencaoEconomica-Valoresmaximos.pdf" TargetMode="External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emf"/><Relationship Id="rId10" Type="http://schemas.openxmlformats.org/officeDocument/2006/relationships/image" Target="../media/image44.png"/><Relationship Id="rId4" Type="http://schemas.openxmlformats.org/officeDocument/2006/relationships/image" Target="../media/image38.emf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adastro.finep.gov.b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financiamento.finep.gov.b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cp_cadastroempresas@finep.gov.br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6664EC5-FCC9-28D6-F102-BA2BE18FA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9"/>
            <a:ext cx="12192000" cy="685800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7991"/>
            <a:ext cx="12234039" cy="6857999"/>
          </a:xfrm>
          <a:prstGeom prst="rect">
            <a:avLst/>
          </a:prstGeom>
          <a:solidFill>
            <a:srgbClr val="006563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3F5CB8-8ED0-2853-EB92-7293947EF68C}"/>
              </a:ext>
            </a:extLst>
          </p:cNvPr>
          <p:cNvSpPr/>
          <p:nvPr/>
        </p:nvSpPr>
        <p:spPr>
          <a:xfrm>
            <a:off x="9730441" y="235364"/>
            <a:ext cx="2252123" cy="2911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3"/>
          <p:cNvSpPr txBox="1"/>
          <p:nvPr/>
        </p:nvSpPr>
        <p:spPr>
          <a:xfrm>
            <a:off x="637889" y="3118480"/>
            <a:ext cx="9381290" cy="30700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-5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Bebas Neue Bold"/>
              </a:rPr>
              <a:t>Finep Mais Inovação – Rodada 2 – Economia Circular e Cidades Sustentáveis</a:t>
            </a:r>
          </a:p>
          <a:p>
            <a:pPr marL="12700" marR="0" lvl="0" indent="0" algn="ctr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800" b="1" i="0" u="none" strike="noStrike" kern="1200" cap="none" spc="-5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Bebas Neue Bold"/>
            </a:endParaRPr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AB490ECB-55B4-4194-B16C-84F8E5D4D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698"/>
          <a:stretch/>
        </p:blipFill>
        <p:spPr>
          <a:xfrm>
            <a:off x="9839239" y="395550"/>
            <a:ext cx="2034526" cy="189930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87A755B-D6B1-37F3-1200-155C69A99E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1"/>
          <a:stretch>
            <a:fillRect/>
          </a:stretch>
        </p:blipFill>
        <p:spPr>
          <a:xfrm>
            <a:off x="10040198" y="2294854"/>
            <a:ext cx="1632607" cy="706132"/>
          </a:xfrm>
          <a:prstGeom prst="rect">
            <a:avLst/>
          </a:prstGeom>
        </p:spPr>
      </p:pic>
      <p:sp>
        <p:nvSpPr>
          <p:cNvPr id="3" name="AutoShape 2" descr="Imagem de ">
            <a:extLst>
              <a:ext uri="{FF2B5EF4-FFF2-40B4-BE49-F238E27FC236}">
                <a16:creationId xmlns:a16="http://schemas.microsoft.com/office/drawing/2014/main" id="{E637469F-1F43-98B5-8EDB-AF7036C924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Imagem de ">
            <a:extLst>
              <a:ext uri="{FF2B5EF4-FFF2-40B4-BE49-F238E27FC236}">
                <a16:creationId xmlns:a16="http://schemas.microsoft.com/office/drawing/2014/main" id="{3ECC359D-F4FC-3E49-6E15-7337C597EC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585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/>
          <p:cNvSpPr txBox="1"/>
          <p:nvPr/>
        </p:nvSpPr>
        <p:spPr>
          <a:xfrm>
            <a:off x="466423" y="132462"/>
            <a:ext cx="10724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3733" dirty="0">
                <a:solidFill>
                  <a:srgbClr val="0A4C4C"/>
                </a:solidFill>
                <a:latin typeface="Bebas Neue Bold"/>
                <a:cs typeface="Bebas Neue Bold"/>
              </a:rPr>
              <a:t>CONTRAPARTIDA</a:t>
            </a:r>
            <a:r>
              <a:rPr lang="en-US" sz="4800" dirty="0">
                <a:solidFill>
                  <a:srgbClr val="0A4C4C"/>
                </a:solidFill>
                <a:latin typeface="Bebas Neue Bold"/>
                <a:cs typeface="Bebas Neue Bold"/>
              </a:rPr>
              <a:t> - </a:t>
            </a:r>
            <a:r>
              <a:rPr lang="en-US" sz="3733" dirty="0">
                <a:solidFill>
                  <a:srgbClr val="F79646">
                    <a:lumMod val="75000"/>
                  </a:srgbClr>
                </a:solidFill>
                <a:latin typeface="Bebas Neue Bold"/>
                <a:cs typeface="Bebas Neue Bold"/>
              </a:rPr>
              <a:t>% DO VALOR DO PROJETO</a:t>
            </a:r>
            <a:endParaRPr lang="en-US" sz="4800" dirty="0">
              <a:solidFill>
                <a:srgbClr val="F79646">
                  <a:lumMod val="75000"/>
                </a:srgbClr>
              </a:solidFill>
              <a:latin typeface="Bebas Neue Bold"/>
              <a:cs typeface="Bebas Neue Bold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4158065-4FBD-C89F-7F9C-F7ED9B0C3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478189"/>
              </p:ext>
            </p:extLst>
          </p:nvPr>
        </p:nvGraphicFramePr>
        <p:xfrm>
          <a:off x="1270000" y="1312756"/>
          <a:ext cx="9641840" cy="4683762"/>
        </p:xfrm>
        <a:graphic>
          <a:graphicData uri="http://schemas.openxmlformats.org/drawingml/2006/table">
            <a:tbl>
              <a:tblPr/>
              <a:tblGrid>
                <a:gridCol w="2783840">
                  <a:extLst>
                    <a:ext uri="{9D8B030D-6E8A-4147-A177-3AD203B41FA5}">
                      <a16:colId xmlns:a16="http://schemas.microsoft.com/office/drawing/2014/main" val="1979970632"/>
                    </a:ext>
                  </a:extLst>
                </a:gridCol>
                <a:gridCol w="2319556">
                  <a:extLst>
                    <a:ext uri="{9D8B030D-6E8A-4147-A177-3AD203B41FA5}">
                      <a16:colId xmlns:a16="http://schemas.microsoft.com/office/drawing/2014/main" val="2558287507"/>
                    </a:ext>
                  </a:extLst>
                </a:gridCol>
                <a:gridCol w="2353965">
                  <a:extLst>
                    <a:ext uri="{9D8B030D-6E8A-4147-A177-3AD203B41FA5}">
                      <a16:colId xmlns:a16="http://schemas.microsoft.com/office/drawing/2014/main" val="882331952"/>
                    </a:ext>
                  </a:extLst>
                </a:gridCol>
                <a:gridCol w="2184479">
                  <a:extLst>
                    <a:ext uri="{9D8B030D-6E8A-4147-A177-3AD203B41FA5}">
                      <a16:colId xmlns:a16="http://schemas.microsoft.com/office/drawing/2014/main" val="2817494557"/>
                    </a:ext>
                  </a:extLst>
                </a:gridCol>
              </a:tblGrid>
              <a:tr h="6604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Classificação por Porte da Empresa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Receita Operacional Bruta no ano anterior ao da submissão da proposta*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Percentual Mínimo de Contrapartida em relação ao valor total da proposta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644624"/>
                  </a:ext>
                </a:extLst>
              </a:tr>
              <a:tr h="5842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Arranjo Simples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Arranjo em Rede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293711"/>
                  </a:ext>
                </a:extLst>
              </a:tr>
              <a:tr h="5774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Microempresa e Empresa de Pequeno Porte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Inferior a R$ 4.800.000,00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5%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368782"/>
                  </a:ext>
                </a:extLst>
              </a:tr>
              <a:tr h="5774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Pequena Empresa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De R$ 4.800.000,01 a </a:t>
                      </a:r>
                      <a:b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R$ 16.000.000,00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10%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676167"/>
                  </a:ext>
                </a:extLst>
              </a:tr>
              <a:tr h="5774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Média Empresa I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De R$ 16.000.000,01 a R$ 90.000.000,00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30%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15%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35523"/>
                  </a:ext>
                </a:extLst>
              </a:tr>
              <a:tr h="5774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Média Empresa II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De R$ 90.000.000,01 a R$ 300.000.000,00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40%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20%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274455"/>
                  </a:ext>
                </a:extLst>
              </a:tr>
              <a:tr h="5774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Grande Empresa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5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Acima de R$ 300.000.000,01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50%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25%</a:t>
                      </a:r>
                    </a:p>
                  </a:txBody>
                  <a:tcPr marL="8467" marR="8467" marT="84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875243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DB89EDBA-D0A9-BD2C-A640-00BE7AA7008B}"/>
              </a:ext>
            </a:extLst>
          </p:cNvPr>
          <p:cNvSpPr txBox="1"/>
          <p:nvPr/>
        </p:nvSpPr>
        <p:spPr>
          <a:xfrm>
            <a:off x="499230" y="6345815"/>
            <a:ext cx="10625025" cy="318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09585">
              <a:spcBef>
                <a:spcPts val="400"/>
              </a:spcBef>
              <a:spcAft>
                <a:spcPts val="400"/>
              </a:spcAft>
            </a:pPr>
            <a:r>
              <a:rPr lang="pt-BR" sz="1467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</a:rPr>
              <a:t>*Considera-se a ROB da proponente ou eventuais </a:t>
            </a:r>
            <a:r>
              <a:rPr lang="pt-BR" sz="1467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</a:rPr>
              <a:t>co-executores</a:t>
            </a:r>
            <a:r>
              <a:rPr lang="pt-BR" sz="1467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</a:rPr>
              <a:t> (a que for maior)</a:t>
            </a:r>
          </a:p>
        </p:txBody>
      </p:sp>
    </p:spTree>
    <p:extLst>
      <p:ext uri="{BB962C8B-B14F-4D97-AF65-F5344CB8AC3E}">
        <p14:creationId xmlns:p14="http://schemas.microsoft.com/office/powerpoint/2010/main" val="67123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2">
            <a:extLst>
              <a:ext uri="{FF2B5EF4-FFF2-40B4-BE49-F238E27FC236}">
                <a16:creationId xmlns:a16="http://schemas.microsoft.com/office/drawing/2014/main" id="{0A17DB0B-4BB9-3BF3-70C7-74C8CDA0D53E}"/>
              </a:ext>
            </a:extLst>
          </p:cNvPr>
          <p:cNvSpPr/>
          <p:nvPr/>
        </p:nvSpPr>
        <p:spPr>
          <a:xfrm>
            <a:off x="1209037" y="1617729"/>
            <a:ext cx="9905996" cy="4176000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BFBFB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5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E59A9D7-79A8-7A5D-7C0F-022D55F1686C}"/>
              </a:ext>
            </a:extLst>
          </p:cNvPr>
          <p:cNvSpPr txBox="1"/>
          <p:nvPr/>
        </p:nvSpPr>
        <p:spPr>
          <a:xfrm>
            <a:off x="757379" y="-11036"/>
            <a:ext cx="10472614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6095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u="none" strike="noStrike" kern="1200" cap="none" spc="0" baseline="0">
                <a:solidFill>
                  <a:srgbClr val="0B5756"/>
                </a:solidFill>
                <a:uFillTx/>
                <a:latin typeface="Bebas Neue Bold"/>
                <a:cs typeface="Bebas Neue Bold"/>
              </a:rPr>
              <a:t>ITENS FINANCIÁVEIS</a:t>
            </a:r>
          </a:p>
        </p:txBody>
      </p:sp>
      <p:sp>
        <p:nvSpPr>
          <p:cNvPr id="4" name="CaixaDeTexto 4">
            <a:extLst>
              <a:ext uri="{FF2B5EF4-FFF2-40B4-BE49-F238E27FC236}">
                <a16:creationId xmlns:a16="http://schemas.microsoft.com/office/drawing/2014/main" id="{E88A041A-8DBA-6F15-5CE4-79750CCDD8E1}"/>
              </a:ext>
            </a:extLst>
          </p:cNvPr>
          <p:cNvSpPr txBox="1"/>
          <p:nvPr/>
        </p:nvSpPr>
        <p:spPr>
          <a:xfrm>
            <a:off x="1261030" y="929323"/>
            <a:ext cx="10084323" cy="6669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609584" rtl="0" fontAlgn="auto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67" b="0" i="0" u="none" strike="noStrike" kern="1200" cap="none" spc="0" baseline="0">
                <a:solidFill>
                  <a:srgbClr val="000000"/>
                </a:solidFill>
                <a:uFillTx/>
                <a:latin typeface="Bahnschrift" pitchFamily="34"/>
              </a:rPr>
              <a:t>As atividades do projeto previstas com recursos da subvenção e contrapartida poderão ser custeadas por meio dos seguintes elementos de despesa: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D22D5D2-A5C0-F13D-8A6F-9EFDC39F8C5A}"/>
              </a:ext>
            </a:extLst>
          </p:cNvPr>
          <p:cNvSpPr/>
          <p:nvPr/>
        </p:nvSpPr>
        <p:spPr>
          <a:xfrm>
            <a:off x="7836051" y="3060899"/>
            <a:ext cx="1723360" cy="28930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0A4C4C"/>
                </a:solidFill>
                <a:uFillTx/>
                <a:latin typeface="Bahnschrift" pitchFamily="34"/>
                <a:ea typeface="Tahoma" pitchFamily="34"/>
                <a:cs typeface="Tahoma" pitchFamily="34"/>
              </a:rPr>
              <a:t>Equipamentos</a:t>
            </a:r>
          </a:p>
        </p:txBody>
      </p:sp>
      <p:pic>
        <p:nvPicPr>
          <p:cNvPr id="6" name="Picture 8" descr="máquinas.eps">
            <a:extLst>
              <a:ext uri="{FF2B5EF4-FFF2-40B4-BE49-F238E27FC236}">
                <a16:creationId xmlns:a16="http://schemas.microsoft.com/office/drawing/2014/main" id="{885D6846-8975-A51D-42B4-4F201987C6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996" t="37174" r="42264" b="29287"/>
          <a:stretch>
            <a:fillRect/>
          </a:stretch>
        </p:blipFill>
        <p:spPr>
          <a:xfrm>
            <a:off x="8350026" y="1925945"/>
            <a:ext cx="718809" cy="11168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642E979F-F005-F951-8154-0B5819FCAAC7}"/>
              </a:ext>
            </a:extLst>
          </p:cNvPr>
          <p:cNvSpPr/>
          <p:nvPr/>
        </p:nvSpPr>
        <p:spPr>
          <a:xfrm>
            <a:off x="4051121" y="3065343"/>
            <a:ext cx="1723360" cy="33855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0A4C4C"/>
                </a:solidFill>
                <a:uFillTx/>
                <a:latin typeface="Bahnschrift" pitchFamily="34"/>
                <a:ea typeface="Tahoma" pitchFamily="34"/>
                <a:cs typeface="Tahoma" pitchFamily="34"/>
              </a:rPr>
              <a:t>Treinamento</a:t>
            </a:r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CFAA84EF-863E-3654-663E-F57F93B09ECF}"/>
              </a:ext>
            </a:extLst>
          </p:cNvPr>
          <p:cNvSpPr/>
          <p:nvPr/>
        </p:nvSpPr>
        <p:spPr>
          <a:xfrm>
            <a:off x="2204270" y="3053026"/>
            <a:ext cx="1910629" cy="584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0A4C4C"/>
                </a:solidFill>
                <a:uFillTx/>
                <a:latin typeface="Bahnschrift" pitchFamily="34"/>
                <a:ea typeface="Tahoma" pitchFamily="34"/>
                <a:cs typeface="Tahoma" pitchFamily="34"/>
              </a:rPr>
              <a:t>Pagamento de pessoal</a:t>
            </a:r>
          </a:p>
        </p:txBody>
      </p:sp>
      <p:grpSp>
        <p:nvGrpSpPr>
          <p:cNvPr id="9" name="Agrupar 9">
            <a:extLst>
              <a:ext uri="{FF2B5EF4-FFF2-40B4-BE49-F238E27FC236}">
                <a16:creationId xmlns:a16="http://schemas.microsoft.com/office/drawing/2014/main" id="{97A76FC2-74FC-917E-DE51-267C27F8044E}"/>
              </a:ext>
            </a:extLst>
          </p:cNvPr>
          <p:cNvGrpSpPr/>
          <p:nvPr/>
        </p:nvGrpSpPr>
        <p:grpSpPr>
          <a:xfrm>
            <a:off x="6450067" y="2149772"/>
            <a:ext cx="653467" cy="797942"/>
            <a:chOff x="6450067" y="2149772"/>
            <a:chExt cx="653467" cy="7979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938C62F-9C7F-2100-5D85-C893DF792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5985" r="53755" b="79740"/>
            <a:stretch>
              <a:fillRect/>
            </a:stretch>
          </p:blipFill>
          <p:spPr>
            <a:xfrm>
              <a:off x="6450067" y="2149772"/>
              <a:ext cx="591223" cy="722897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D142782D-7C9B-0ED7-3179-A885B9F37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80986" b="80986"/>
            <a:stretch>
              <a:fillRect/>
            </a:stretch>
          </p:blipFill>
          <p:spPr>
            <a:xfrm>
              <a:off x="6661157" y="2157563"/>
              <a:ext cx="442377" cy="359313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2" name="Picture 12">
              <a:extLst>
                <a:ext uri="{FF2B5EF4-FFF2-40B4-BE49-F238E27FC236}">
                  <a16:creationId xmlns:a16="http://schemas.microsoft.com/office/drawing/2014/main" id="{933C6215-141F-19D2-16EC-005088611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1976" y="2588675"/>
              <a:ext cx="303013" cy="359039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3" name="Rectangle 1">
            <a:extLst>
              <a:ext uri="{FF2B5EF4-FFF2-40B4-BE49-F238E27FC236}">
                <a16:creationId xmlns:a16="http://schemas.microsoft.com/office/drawing/2014/main" id="{ECF1F72C-C82E-77E7-E5C3-9D8DB28D3A4F}"/>
              </a:ext>
            </a:extLst>
          </p:cNvPr>
          <p:cNvSpPr/>
          <p:nvPr/>
        </p:nvSpPr>
        <p:spPr>
          <a:xfrm>
            <a:off x="3511862" y="5007519"/>
            <a:ext cx="1637114" cy="28930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0A4C4C"/>
                </a:solidFill>
                <a:uFillTx/>
                <a:latin typeface="Bahnschrift" pitchFamily="34"/>
                <a:ea typeface="Tahoma" pitchFamily="34"/>
                <a:cs typeface="Tahoma" pitchFamily="34"/>
              </a:rPr>
              <a:t>Software</a:t>
            </a:r>
          </a:p>
        </p:txBody>
      </p:sp>
      <p:pic>
        <p:nvPicPr>
          <p:cNvPr id="14" name="Picture 7" descr="obra.eps">
            <a:extLst>
              <a:ext uri="{FF2B5EF4-FFF2-40B4-BE49-F238E27FC236}">
                <a16:creationId xmlns:a16="http://schemas.microsoft.com/office/drawing/2014/main" id="{EE66EE70-D1EC-9BB9-4936-7BA5B392F3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0319" t="54047" r="-1098" b="22887"/>
          <a:stretch>
            <a:fillRect/>
          </a:stretch>
        </p:blipFill>
        <p:spPr>
          <a:xfrm>
            <a:off x="9063130" y="3904369"/>
            <a:ext cx="844219" cy="9745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id="{2671DE4C-F215-A5C2-AD2A-AE2E88296DA7}"/>
              </a:ext>
            </a:extLst>
          </p:cNvPr>
          <p:cNvSpPr txBox="1"/>
          <p:nvPr/>
        </p:nvSpPr>
        <p:spPr>
          <a:xfrm>
            <a:off x="5697251" y="3057707"/>
            <a:ext cx="2206639" cy="4862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0A4C4C"/>
                </a:solidFill>
                <a:uFillTx/>
                <a:latin typeface="Bahnschrift" pitchFamily="34"/>
                <a:ea typeface="Tahoma" pitchFamily="34"/>
                <a:cs typeface="Tahoma" pitchFamily="34"/>
              </a:rPr>
              <a:t>Serviços de Consultoria</a:t>
            </a: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1B5AA3F5-778D-41F4-BD98-8A150020EF8A}"/>
              </a:ext>
            </a:extLst>
          </p:cNvPr>
          <p:cNvSpPr/>
          <p:nvPr/>
        </p:nvSpPr>
        <p:spPr>
          <a:xfrm>
            <a:off x="1892103" y="4997671"/>
            <a:ext cx="1637114" cy="48628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0A4C4C"/>
                </a:solidFill>
                <a:uFillTx/>
                <a:latin typeface="Bahnschrift" pitchFamily="34"/>
                <a:ea typeface="Tahoma" pitchFamily="34"/>
                <a:cs typeface="Tahoma" pitchFamily="34"/>
              </a:rPr>
              <a:t>Viagens e Diárias*</a:t>
            </a:r>
          </a:p>
        </p:txBody>
      </p:sp>
      <p:pic>
        <p:nvPicPr>
          <p:cNvPr id="17" name="Imagem 17">
            <a:extLst>
              <a:ext uri="{FF2B5EF4-FFF2-40B4-BE49-F238E27FC236}">
                <a16:creationId xmlns:a16="http://schemas.microsoft.com/office/drawing/2014/main" id="{C2E7F5CF-FCD4-783F-2EE5-42A44185D2C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3273" t="37594" r="59051" b="33239"/>
          <a:stretch>
            <a:fillRect/>
          </a:stretch>
        </p:blipFill>
        <p:spPr>
          <a:xfrm>
            <a:off x="2262317" y="4054257"/>
            <a:ext cx="906600" cy="81037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2" descr="Treinamento - ícones de o negócio grátis">
            <a:extLst>
              <a:ext uri="{FF2B5EF4-FFF2-40B4-BE49-F238E27FC236}">
                <a16:creationId xmlns:a16="http://schemas.microsoft.com/office/drawing/2014/main" id="{A68EBAF9-F53F-9422-CE3D-0F67FED6BAD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488286" y="2145511"/>
            <a:ext cx="831436" cy="8314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BC0ED099-C193-7C90-0525-94CF5CB0AA54}"/>
              </a:ext>
            </a:extLst>
          </p:cNvPr>
          <p:cNvSpPr/>
          <p:nvPr/>
        </p:nvSpPr>
        <p:spPr>
          <a:xfrm>
            <a:off x="6912799" y="4992989"/>
            <a:ext cx="2061953" cy="584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0A4C4C"/>
                </a:solidFill>
                <a:uFillTx/>
                <a:latin typeface="Bahnschrift" pitchFamily="34"/>
                <a:ea typeface="Tahoma" pitchFamily="34"/>
                <a:cs typeface="Tahoma" pitchFamily="34"/>
              </a:rPr>
              <a:t>Material de consumo</a:t>
            </a:r>
          </a:p>
        </p:txBody>
      </p:sp>
      <p:pic>
        <p:nvPicPr>
          <p:cNvPr id="20" name="Picture 4" descr="Baixe ícones gratuitos de Desenvolvimento sistema em PNG e SVG">
            <a:extLst>
              <a:ext uri="{FF2B5EF4-FFF2-40B4-BE49-F238E27FC236}">
                <a16:creationId xmlns:a16="http://schemas.microsoft.com/office/drawing/2014/main" id="{468F50D1-1111-1263-8562-B080F8D5AA0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799962" y="3922922"/>
            <a:ext cx="954203" cy="9542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1" name="Rectangle 1">
            <a:extLst>
              <a:ext uri="{FF2B5EF4-FFF2-40B4-BE49-F238E27FC236}">
                <a16:creationId xmlns:a16="http://schemas.microsoft.com/office/drawing/2014/main" id="{F6699DC2-F308-0C76-49DC-94D74FE22768}"/>
              </a:ext>
            </a:extLst>
          </p:cNvPr>
          <p:cNvSpPr/>
          <p:nvPr/>
        </p:nvSpPr>
        <p:spPr>
          <a:xfrm>
            <a:off x="5120082" y="4997671"/>
            <a:ext cx="1637114" cy="48628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0A4C4C"/>
                </a:solidFill>
                <a:uFillTx/>
                <a:latin typeface="Bahnschrift" pitchFamily="34"/>
                <a:ea typeface="Tahoma" pitchFamily="34"/>
                <a:cs typeface="Tahoma" pitchFamily="34"/>
              </a:rPr>
              <a:t>Serviços de terceiros</a:t>
            </a:r>
          </a:p>
        </p:txBody>
      </p:sp>
      <p:pic>
        <p:nvPicPr>
          <p:cNvPr id="22" name="Picture 6" descr="Serviços de consultoria - ícones de marketing grátis">
            <a:extLst>
              <a:ext uri="{FF2B5EF4-FFF2-40B4-BE49-F238E27FC236}">
                <a16:creationId xmlns:a16="http://schemas.microsoft.com/office/drawing/2014/main" id="{6AC1014F-E30B-D589-C9D1-E8CD95AEADD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437232" y="3804854"/>
            <a:ext cx="1083481" cy="10834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3" name="Rectangle 1">
            <a:extLst>
              <a:ext uri="{FF2B5EF4-FFF2-40B4-BE49-F238E27FC236}">
                <a16:creationId xmlns:a16="http://schemas.microsoft.com/office/drawing/2014/main" id="{D763C61E-77DF-4808-4455-EFAB0D53ECE3}"/>
              </a:ext>
            </a:extLst>
          </p:cNvPr>
          <p:cNvSpPr/>
          <p:nvPr/>
        </p:nvSpPr>
        <p:spPr>
          <a:xfrm>
            <a:off x="8596612" y="4997671"/>
            <a:ext cx="1847929" cy="48628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0A4C4C"/>
                </a:solidFill>
                <a:uFillTx/>
                <a:latin typeface="Bahnschrift" pitchFamily="34"/>
                <a:ea typeface="Tahoma" pitchFamily="34"/>
                <a:cs typeface="Tahoma" pitchFamily="34"/>
              </a:rPr>
              <a:t>Obras e Instalações</a:t>
            </a:r>
          </a:p>
        </p:txBody>
      </p:sp>
      <p:pic>
        <p:nvPicPr>
          <p:cNvPr id="24" name="Picture 8" descr="Gerenciamento de materiais - ícones de envio e entrega grátis">
            <a:extLst>
              <a:ext uri="{FF2B5EF4-FFF2-40B4-BE49-F238E27FC236}">
                <a16:creationId xmlns:a16="http://schemas.microsoft.com/office/drawing/2014/main" id="{0C8DC489-CAC2-6C86-2E35-00B50F730C6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468709" y="3904369"/>
            <a:ext cx="974521" cy="9745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58C58C27-D297-72DA-880B-247411706AD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2523049" y="2161138"/>
            <a:ext cx="1346097" cy="8344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6" name="Rectangle 1">
            <a:extLst>
              <a:ext uri="{FF2B5EF4-FFF2-40B4-BE49-F238E27FC236}">
                <a16:creationId xmlns:a16="http://schemas.microsoft.com/office/drawing/2014/main" id="{AB891D71-0C9D-9DB4-4468-1228D11786BE}"/>
              </a:ext>
            </a:extLst>
          </p:cNvPr>
          <p:cNvSpPr/>
          <p:nvPr/>
        </p:nvSpPr>
        <p:spPr>
          <a:xfrm>
            <a:off x="110532" y="6110029"/>
            <a:ext cx="11234821" cy="441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71450" marR="0" lvl="0" indent="-17145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0" i="0" u="none" strike="noStrike" kern="1200" cap="none" spc="0" baseline="0">
                <a:solidFill>
                  <a:srgbClr val="0A4C4C"/>
                </a:solidFill>
                <a:uFillTx/>
                <a:latin typeface="Aptos Display"/>
                <a:ea typeface="Tahoma" pitchFamily="34"/>
                <a:cs typeface="Tahoma" pitchFamily="34"/>
              </a:rPr>
              <a:t>Necessário observar os valores máximos disponíveis em: </a:t>
            </a:r>
            <a:r>
              <a:rPr lang="pt-BR" sz="1400" b="0" i="0" u="none" strike="noStrike" kern="1200" cap="none" spc="0" baseline="0">
                <a:solidFill>
                  <a:srgbClr val="0A4C4C"/>
                </a:solidFill>
                <a:uFillTx/>
                <a:latin typeface="Aptos Display"/>
                <a:ea typeface="Tahoma" pitchFamily="34"/>
                <a:cs typeface="Tahoma" pitchFamily="34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https://download.finep.gov.br/TabeladepessoalSubvencaoEconomica-Valoresmaximos.pdf</a:t>
            </a:r>
            <a:endParaRPr lang="pt-BR" sz="1400" b="0" i="0" u="none" strike="noStrike" kern="1200" cap="none" spc="0" baseline="0">
              <a:solidFill>
                <a:srgbClr val="0A4C4C"/>
              </a:solidFill>
              <a:uFillTx/>
              <a:latin typeface="Aptos Display"/>
              <a:ea typeface="Tahoma" pitchFamily="34"/>
              <a:cs typeface="Tahoma" pitchFamily="34"/>
            </a:endParaRPr>
          </a:p>
          <a:p>
            <a:pPr marL="171450" marR="0" lvl="0" indent="-17145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0" i="0" u="none" strike="noStrike" kern="1200" cap="none" spc="0" baseline="0">
                <a:solidFill>
                  <a:srgbClr val="0A4C4C"/>
                </a:solidFill>
                <a:uFillTx/>
                <a:latin typeface="Aptos Display"/>
                <a:ea typeface="Tahoma" pitchFamily="34"/>
                <a:cs typeface="Tahoma" pitchFamily="34"/>
              </a:rPr>
              <a:t>São vedados os pagamentos a título de bolsas, de Pró-labore e Participação nos Lucros e Resultados (PLR) com recursos do projeto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A6D0189-E75B-3060-F9A9-2E5C81A2C81A}"/>
              </a:ext>
            </a:extLst>
          </p:cNvPr>
          <p:cNvSpPr/>
          <p:nvPr/>
        </p:nvSpPr>
        <p:spPr>
          <a:xfrm>
            <a:off x="471757" y="1064562"/>
            <a:ext cx="11140793" cy="1967404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133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CaixaDeTexto 5">
            <a:extLst>
              <a:ext uri="{FF2B5EF4-FFF2-40B4-BE49-F238E27FC236}">
                <a16:creationId xmlns:a16="http://schemas.microsoft.com/office/drawing/2014/main" id="{3C826616-7CF9-B16C-DD52-B53D2E56B272}"/>
              </a:ext>
            </a:extLst>
          </p:cNvPr>
          <p:cNvSpPr txBox="1"/>
          <p:nvPr/>
        </p:nvSpPr>
        <p:spPr>
          <a:xfrm>
            <a:off x="647733" y="1118055"/>
            <a:ext cx="10704771" cy="18466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0" i="0" u="none" strike="noStrike" kern="1200" cap="none" spc="0" baseline="0">
                <a:solidFill>
                  <a:srgbClr val="0A4C4C"/>
                </a:solidFill>
                <a:uFillTx/>
                <a:latin typeface="Bebas Neue" pitchFamily="34"/>
              </a:rPr>
              <a:t>Cadastramento prévio dos proponentes:</a:t>
            </a:r>
          </a:p>
          <a:p>
            <a:pPr marL="457190" marR="0" lvl="0" indent="-45719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46C0A"/>
              </a:buClr>
              <a:buSzPct val="100000"/>
              <a:buFont typeface="Calibri"/>
              <a:buAutoNum type="alphaL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7F7F7F"/>
                </a:solidFill>
                <a:uFillTx/>
                <a:latin typeface="Bahnschrift" pitchFamily="34"/>
              </a:rPr>
              <a:t>Para o envio da proposta, as empresas participantes deverão estar previamente cadastradas na plataforma disponibilizada pela Finep, disponível no endereço </a:t>
            </a:r>
            <a:r>
              <a:rPr lang="pt-BR" sz="1600" b="0" i="0" u="none" strike="noStrike" kern="1200" cap="none" spc="0" baseline="0">
                <a:solidFill>
                  <a:srgbClr val="7F7F7F"/>
                </a:solidFill>
                <a:uFillTx/>
                <a:latin typeface="Bahnschrift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https://cadastro.finep.gov.br/</a:t>
            </a:r>
            <a:r>
              <a:rPr lang="pt-BR" sz="1600" b="0" i="0" u="none" strike="noStrike" kern="1200" cap="none" spc="0" baseline="0">
                <a:solidFill>
                  <a:srgbClr val="7F7F7F"/>
                </a:solidFill>
                <a:uFillTx/>
                <a:latin typeface="Bahnschrift" pitchFamily="34"/>
              </a:rPr>
              <a:t> . </a:t>
            </a:r>
          </a:p>
          <a:p>
            <a:pPr marL="457190" marR="0" lvl="0" indent="-45719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46C0A"/>
              </a:buClr>
              <a:buSzPct val="100000"/>
              <a:buFont typeface="Calibri"/>
              <a:buAutoNum type="alphaL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7F7F7F"/>
                </a:solidFill>
                <a:uFillTx/>
                <a:latin typeface="Bahnschrift" pitchFamily="34"/>
              </a:rPr>
              <a:t>Abas de cadastro obrigatório:</a:t>
            </a:r>
          </a:p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7F7F7F"/>
                </a:solidFill>
                <a:uFillTx/>
                <a:latin typeface="Bahnschrift" pitchFamily="34"/>
              </a:rPr>
              <a:t>	- “Básico de Pessoa Jurídica“</a:t>
            </a:r>
          </a:p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7F7F7F"/>
                </a:solidFill>
                <a:uFillTx/>
                <a:latin typeface="Bahnschrift" pitchFamily="34"/>
              </a:rPr>
              <a:t>	- "Características Tecnológicas"</a:t>
            </a:r>
          </a:p>
        </p:txBody>
      </p:sp>
      <p:sp>
        <p:nvSpPr>
          <p:cNvPr id="4" name="Retângulo 1">
            <a:extLst>
              <a:ext uri="{FF2B5EF4-FFF2-40B4-BE49-F238E27FC236}">
                <a16:creationId xmlns:a16="http://schemas.microsoft.com/office/drawing/2014/main" id="{EFA434FC-6C1E-EFB7-FCC9-F0F73A8835CC}"/>
              </a:ext>
            </a:extLst>
          </p:cNvPr>
          <p:cNvSpPr/>
          <p:nvPr/>
        </p:nvSpPr>
        <p:spPr>
          <a:xfrm>
            <a:off x="483479" y="3146258"/>
            <a:ext cx="11140793" cy="2641601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133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CaixaDeTexto 5">
            <a:extLst>
              <a:ext uri="{FF2B5EF4-FFF2-40B4-BE49-F238E27FC236}">
                <a16:creationId xmlns:a16="http://schemas.microsoft.com/office/drawing/2014/main" id="{E3EC8DAA-4102-8A2F-FF52-191D0F74834E}"/>
              </a:ext>
            </a:extLst>
          </p:cNvPr>
          <p:cNvSpPr txBox="1"/>
          <p:nvPr/>
        </p:nvSpPr>
        <p:spPr>
          <a:xfrm>
            <a:off x="659456" y="3209800"/>
            <a:ext cx="10704771" cy="24929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0" i="0" u="none" strike="noStrike" kern="0" cap="none" spc="0" baseline="0">
                <a:solidFill>
                  <a:srgbClr val="0A4C4C"/>
                </a:solidFill>
                <a:uFillTx/>
                <a:latin typeface="Bebas Neue" pitchFamily="34"/>
              </a:rPr>
              <a:t>SUBMISSÃO DA PROPOSTA: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0" cap="none" spc="0" baseline="0">
                <a:solidFill>
                  <a:srgbClr val="7F7F7F"/>
                </a:solidFill>
                <a:uFillTx/>
                <a:latin typeface="Bahnschrift" pitchFamily="34"/>
              </a:rPr>
              <a:t>Formulário de Apresentação de Propostas disponível no link: </a:t>
            </a:r>
            <a:r>
              <a:rPr lang="pt-BR" sz="1600" b="0" i="0" u="none" strike="noStrike" kern="0" cap="none" spc="0" baseline="0">
                <a:solidFill>
                  <a:srgbClr val="7F7F7F"/>
                </a:solidFill>
                <a:uFillTx/>
                <a:latin typeface="Bahnschrift" pitchFamily="3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https://financiamento.finep.gov.br/</a:t>
            </a:r>
            <a:r>
              <a:rPr lang="pt-BR" sz="1600" b="0" i="0" u="none" strike="noStrike" kern="0" cap="none" spc="0" baseline="0">
                <a:solidFill>
                  <a:srgbClr val="7F7F7F"/>
                </a:solidFill>
                <a:uFillTx/>
                <a:latin typeface="Bahnschrift" pitchFamily="34"/>
              </a:rPr>
              <a:t>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0" cap="none" spc="0" baseline="0">
                <a:solidFill>
                  <a:srgbClr val="7F7F7F"/>
                </a:solidFill>
                <a:uFillTx/>
                <a:latin typeface="Bahnschrift" pitchFamily="34"/>
              </a:rPr>
              <a:t>Itens a serem preenchidos:</a:t>
            </a:r>
          </a:p>
          <a:p>
            <a:pPr marL="457190" marR="0" lvl="0" indent="-45719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46C0A"/>
              </a:buClr>
              <a:buSzPct val="100000"/>
              <a:buFont typeface="Calibri"/>
              <a:buAutoNum type="alphaL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0" cap="none" spc="0" baseline="0">
                <a:solidFill>
                  <a:srgbClr val="7F7F7F"/>
                </a:solidFill>
                <a:uFillTx/>
                <a:latin typeface="Bahnschrift" pitchFamily="34"/>
              </a:rPr>
              <a:t>Dados Gerais da Proposta (Grupo de concorrência e instituições participantes)</a:t>
            </a:r>
          </a:p>
          <a:p>
            <a:pPr marL="457190" marR="0" lvl="0" indent="-45719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46C0A"/>
              </a:buClr>
              <a:buSzPct val="100000"/>
              <a:buFont typeface="Calibri"/>
              <a:buAutoNum type="alphaL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0" cap="none" spc="0" baseline="0">
                <a:solidFill>
                  <a:srgbClr val="7F7F7F"/>
                </a:solidFill>
                <a:uFillTx/>
                <a:latin typeface="Bahnschrift" pitchFamily="34"/>
              </a:rPr>
              <a:t>Dados Cadastrais dos Partícipes (Cadastro básico, informações financeiras e Anexos)</a:t>
            </a:r>
          </a:p>
          <a:p>
            <a:pPr marL="457190" marR="0" lvl="0" indent="-45719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46C0A"/>
              </a:buClr>
              <a:buSzPct val="100000"/>
              <a:buFont typeface="Calibri"/>
              <a:buAutoNum type="alphaL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0" cap="none" spc="0" baseline="0">
                <a:solidFill>
                  <a:srgbClr val="7F7F7F"/>
                </a:solidFill>
                <a:uFillTx/>
                <a:latin typeface="Bahnschrift" pitchFamily="34"/>
              </a:rPr>
              <a:t>Descrição do Projeto e Equipe Executora (Informações Gerais, Descrição do Projeto, Equipe Executora)</a:t>
            </a:r>
          </a:p>
          <a:p>
            <a:pPr marL="457190" marR="0" lvl="0" indent="-45719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46C0A"/>
              </a:buClr>
              <a:buSzPct val="100000"/>
              <a:buFont typeface="Calibri"/>
              <a:buAutoNum type="alphaL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0" cap="none" spc="0" baseline="0">
                <a:solidFill>
                  <a:srgbClr val="7F7F7F"/>
                </a:solidFill>
                <a:uFillTx/>
                <a:latin typeface="Bahnschrift" pitchFamily="34"/>
              </a:rPr>
              <a:t>Relação de Itens (Itens apoiáveis)</a:t>
            </a:r>
          </a:p>
          <a:p>
            <a:pPr marL="457190" marR="0" lvl="0" indent="-45719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46C0A"/>
              </a:buClr>
              <a:buSzPct val="100000"/>
              <a:buFont typeface="Calibri"/>
              <a:buAutoNum type="alphaL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0" cap="none" spc="0" baseline="0">
                <a:solidFill>
                  <a:srgbClr val="7F7F7F"/>
                </a:solidFill>
                <a:uFillTx/>
                <a:latin typeface="Bahnschrift" pitchFamily="34"/>
              </a:rPr>
              <a:t>Cronogramas (Cronograma de Execução, Cronograma Financeiro e Aprovação e envio da proposta)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12B8C4A9-D60D-81FC-0117-2A768DC100E9}"/>
              </a:ext>
            </a:extLst>
          </p:cNvPr>
          <p:cNvSpPr txBox="1"/>
          <p:nvPr/>
        </p:nvSpPr>
        <p:spPr>
          <a:xfrm>
            <a:off x="153162" y="140122"/>
            <a:ext cx="10472614" cy="6667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733" b="0" i="0" u="none" strike="noStrike" kern="1200" cap="none" spc="0" baseline="0">
                <a:solidFill>
                  <a:srgbClr val="0B5756"/>
                </a:solidFill>
                <a:uFillTx/>
                <a:latin typeface="Bebas Neue Bold"/>
                <a:cs typeface="Bebas Neue Bold"/>
              </a:rPr>
              <a:t>APRESENTAÇÃO DA PROPOSTA</a:t>
            </a:r>
            <a:endParaRPr lang="en-US" sz="3733" b="0" i="0" u="none" strike="noStrike" kern="1200" cap="none" spc="0" baseline="0">
              <a:solidFill>
                <a:srgbClr val="E46C0A"/>
              </a:solidFill>
              <a:uFillTx/>
              <a:latin typeface="Bebas Neue Bold"/>
              <a:cs typeface="Bebas Neue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4">
            <a:extLst>
              <a:ext uri="{FF2B5EF4-FFF2-40B4-BE49-F238E27FC236}">
                <a16:creationId xmlns:a16="http://schemas.microsoft.com/office/drawing/2014/main" id="{D904661E-58AB-04F2-1B02-5A71D05F7A4B}"/>
              </a:ext>
            </a:extLst>
          </p:cNvPr>
          <p:cNvSpPr txBox="1"/>
          <p:nvPr/>
        </p:nvSpPr>
        <p:spPr>
          <a:xfrm>
            <a:off x="8278108" y="3146825"/>
            <a:ext cx="3718114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b="0" i="0" u="none" strike="noStrike" kern="1200" cap="none" spc="0" baseline="0">
              <a:solidFill>
                <a:srgbClr val="7F7F7F"/>
              </a:solidFill>
              <a:uFillTx/>
              <a:latin typeface="Bahnschrift" pitchFamily="34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b="0" i="0" u="none" strike="noStrike" kern="1200" cap="none" spc="0" baseline="0">
              <a:solidFill>
                <a:srgbClr val="7F7F7F"/>
              </a:solidFill>
              <a:uFillTx/>
              <a:latin typeface="Bahnschrift" pitchFamily="34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42D9AA3-A867-0F87-0759-1E6625315CD9}"/>
              </a:ext>
            </a:extLst>
          </p:cNvPr>
          <p:cNvSpPr txBox="1"/>
          <p:nvPr/>
        </p:nvSpPr>
        <p:spPr>
          <a:xfrm>
            <a:off x="153162" y="140122"/>
            <a:ext cx="10472614" cy="6667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733" b="0" i="0" u="none" strike="noStrike" kern="1200" cap="none" spc="0" baseline="0">
                <a:solidFill>
                  <a:srgbClr val="0B5756"/>
                </a:solidFill>
                <a:uFillTx/>
                <a:latin typeface="Bebas Neue Bold"/>
                <a:cs typeface="Bebas Neue Bold"/>
              </a:rPr>
              <a:t>APRESENTAÇÃO DA PROPOSTA</a:t>
            </a:r>
            <a:endParaRPr lang="en-US" sz="3733" b="0" i="0" u="none" strike="noStrike" kern="1200" cap="none" spc="0" baseline="0">
              <a:solidFill>
                <a:srgbClr val="E46C0A"/>
              </a:solidFill>
              <a:uFillTx/>
              <a:latin typeface="Bebas Neue Bold"/>
              <a:cs typeface="Bebas Neue Bold"/>
            </a:endParaRPr>
          </a:p>
        </p:txBody>
      </p:sp>
      <p:sp>
        <p:nvSpPr>
          <p:cNvPr id="4" name="Retângulo 1">
            <a:extLst>
              <a:ext uri="{FF2B5EF4-FFF2-40B4-BE49-F238E27FC236}">
                <a16:creationId xmlns:a16="http://schemas.microsoft.com/office/drawing/2014/main" id="{7B527485-1A05-A572-DCD3-BADC82AD9007}"/>
              </a:ext>
            </a:extLst>
          </p:cNvPr>
          <p:cNvSpPr/>
          <p:nvPr/>
        </p:nvSpPr>
        <p:spPr>
          <a:xfrm>
            <a:off x="355665" y="1717160"/>
            <a:ext cx="11140793" cy="1903524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133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CaixaDeTexto 6">
            <a:extLst>
              <a:ext uri="{FF2B5EF4-FFF2-40B4-BE49-F238E27FC236}">
                <a16:creationId xmlns:a16="http://schemas.microsoft.com/office/drawing/2014/main" id="{232FE766-77BA-A0BC-7DF8-B9BE0F91087F}"/>
              </a:ext>
            </a:extLst>
          </p:cNvPr>
          <p:cNvSpPr txBox="1"/>
          <p:nvPr/>
        </p:nvSpPr>
        <p:spPr>
          <a:xfrm>
            <a:off x="631640" y="1784570"/>
            <a:ext cx="10588852" cy="17440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0" i="0" u="none" strike="noStrike" kern="1200" cap="none" spc="0" baseline="0">
                <a:solidFill>
                  <a:srgbClr val="0A4C4C"/>
                </a:solidFill>
                <a:uFillTx/>
                <a:latin typeface="Bebas Neue" pitchFamily="34"/>
              </a:rPr>
              <a:t>documentos a serem anexados</a:t>
            </a:r>
            <a:endParaRPr lang="pt-BR" sz="1467" b="0" i="0" u="none" strike="noStrike" kern="1200" cap="none" spc="0" baseline="0">
              <a:solidFill>
                <a:srgbClr val="0A4C4C"/>
              </a:solidFill>
              <a:uFillTx/>
              <a:latin typeface="Bebas Neue" pitchFamily="34"/>
            </a:endParaRPr>
          </a:p>
          <a:p>
            <a:pPr marL="457190" marR="0" lvl="0" indent="-45719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46C0A"/>
              </a:buClr>
              <a:buSzPct val="100000"/>
              <a:buFont typeface="Calibri"/>
              <a:buAutoNum type="alphaL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7F7F7F"/>
                </a:solidFill>
                <a:uFillTx/>
                <a:latin typeface="Bahnschrift" pitchFamily="34"/>
              </a:rPr>
              <a:t>Estatuto/Contrato Social atualizado e devidamente arquivado no registro competente (Junta Comercial ou Registro Civil de Pessoas Jurídicas);</a:t>
            </a:r>
          </a:p>
          <a:p>
            <a:pPr marL="457190" marR="0" lvl="0" indent="-45719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E46C0A"/>
              </a:buClr>
              <a:buSzPct val="100000"/>
              <a:buFont typeface="Calibri"/>
              <a:buAutoNum type="alphaL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7F7F7F"/>
                </a:solidFill>
                <a:uFillTx/>
                <a:latin typeface="Bahnschrift" pitchFamily="34"/>
              </a:rPr>
              <a:t>Demonstrações Financeiras</a:t>
            </a:r>
            <a:r>
              <a:rPr lang="pt-BR" sz="1600" b="0" i="0" u="none" strike="noStrike" kern="0" cap="none" spc="0" baseline="0">
                <a:solidFill>
                  <a:srgbClr val="7F7F7F"/>
                </a:solidFill>
                <a:uFillTx/>
                <a:latin typeface="Bahnschrift" pitchFamily="34"/>
              </a:rPr>
              <a:t>: Balanço Patrimonial e Demonstrativo de Resultado do ano anterior, conforme calendário fiscal (Em caso de existência de grupo econômico, deverá ser realizado o envio dos demonstrativos financeiros consolidados do respectivo grupo).</a:t>
            </a:r>
            <a:endParaRPr lang="pt-BR" sz="1600" b="0" i="0" u="none" strike="noStrike" kern="1200" cap="none" spc="0" baseline="0">
              <a:solidFill>
                <a:srgbClr val="7F7F7F"/>
              </a:solidFill>
              <a:uFillTx/>
              <a:latin typeface="Bahnschrift" pitchFamily="34"/>
            </a:endParaRPr>
          </a:p>
        </p:txBody>
      </p:sp>
      <p:sp>
        <p:nvSpPr>
          <p:cNvPr id="6" name="Retângulo 7">
            <a:extLst>
              <a:ext uri="{FF2B5EF4-FFF2-40B4-BE49-F238E27FC236}">
                <a16:creationId xmlns:a16="http://schemas.microsoft.com/office/drawing/2014/main" id="{1FDD2C39-BBDB-884B-BB49-76BC7F451999}"/>
              </a:ext>
            </a:extLst>
          </p:cNvPr>
          <p:cNvSpPr/>
          <p:nvPr/>
        </p:nvSpPr>
        <p:spPr>
          <a:xfrm>
            <a:off x="659456" y="4007211"/>
            <a:ext cx="11448809" cy="830997"/>
          </a:xfrm>
          <a:prstGeom prst="rect">
            <a:avLst/>
          </a:prstGeom>
          <a:solidFill>
            <a:srgbClr val="D9F2D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7" name="Picture 2" descr="Vídeo - ícones de cinema grátis">
            <a:extLst>
              <a:ext uri="{FF2B5EF4-FFF2-40B4-BE49-F238E27FC236}">
                <a16:creationId xmlns:a16="http://schemas.microsoft.com/office/drawing/2014/main" id="{3AC4F235-C4A9-D41B-486F-D2C5222AAA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09195" y="4111206"/>
            <a:ext cx="582820" cy="5828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aixaDeTexto 9">
            <a:extLst>
              <a:ext uri="{FF2B5EF4-FFF2-40B4-BE49-F238E27FC236}">
                <a16:creationId xmlns:a16="http://schemas.microsoft.com/office/drawing/2014/main" id="{BB4D9E73-AD01-FF0E-2993-E07932B0ADDC}"/>
              </a:ext>
            </a:extLst>
          </p:cNvPr>
          <p:cNvSpPr txBox="1"/>
          <p:nvPr/>
        </p:nvSpPr>
        <p:spPr>
          <a:xfrm>
            <a:off x="778639" y="4194197"/>
            <a:ext cx="949677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0" i="0" u="none" strike="noStrike" kern="1200" cap="none" spc="0" baseline="0">
                <a:solidFill>
                  <a:srgbClr val="0A4C4C"/>
                </a:solidFill>
                <a:uFillTx/>
                <a:latin typeface="Bebas Neue" pitchFamily="34"/>
              </a:rPr>
              <a:t>Vídeo</a:t>
            </a:r>
          </a:p>
        </p:txBody>
      </p:sp>
      <p:sp>
        <p:nvSpPr>
          <p:cNvPr id="9" name="CaixaDeTexto 11">
            <a:extLst>
              <a:ext uri="{FF2B5EF4-FFF2-40B4-BE49-F238E27FC236}">
                <a16:creationId xmlns:a16="http://schemas.microsoft.com/office/drawing/2014/main" id="{03660CD3-43F6-3334-2081-859F804A9470}"/>
              </a:ext>
            </a:extLst>
          </p:cNvPr>
          <p:cNvSpPr txBox="1"/>
          <p:nvPr/>
        </p:nvSpPr>
        <p:spPr>
          <a:xfrm>
            <a:off x="2708032" y="4125407"/>
            <a:ext cx="9309789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0" cap="none" spc="0" baseline="0">
                <a:solidFill>
                  <a:srgbClr val="7F7F7F"/>
                </a:solidFill>
                <a:uFillTx/>
                <a:latin typeface="Bahnschrift" pitchFamily="34"/>
              </a:rPr>
              <a:t>Deverá ser enviado vídeo de até 10 minutos apresentando o projeto, suas inovações e relevância, aderência à chamada e a capacidade técnica e infraestrutura da empresa e parceiros.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8830E6A0-17A6-6565-7C2C-3744C4303679}"/>
              </a:ext>
            </a:extLst>
          </p:cNvPr>
          <p:cNvSpPr txBox="1"/>
          <p:nvPr/>
        </p:nvSpPr>
        <p:spPr>
          <a:xfrm>
            <a:off x="153162" y="140122"/>
            <a:ext cx="10472614" cy="6667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733" b="0" i="0" u="none" strike="noStrike" kern="1200" cap="none" spc="0" baseline="0">
                <a:solidFill>
                  <a:srgbClr val="0B5756"/>
                </a:solidFill>
                <a:uFillTx/>
                <a:latin typeface="Bebas Neue Bold"/>
                <a:cs typeface="Bebas Neue Bold"/>
              </a:rPr>
              <a:t>APRESENTAÇÃO DE PROPOSTA</a:t>
            </a:r>
            <a:endParaRPr lang="en-US" sz="3733" b="0" i="0" u="none" strike="noStrike" kern="1200" cap="none" spc="0" baseline="0">
              <a:solidFill>
                <a:srgbClr val="E46C0A"/>
              </a:solidFill>
              <a:uFillTx/>
              <a:latin typeface="Bebas Neue Bold"/>
              <a:cs typeface="Bebas Neue Bold"/>
            </a:endParaRPr>
          </a:p>
        </p:txBody>
      </p:sp>
      <p:pic>
        <p:nvPicPr>
          <p:cNvPr id="3" name="Imagem 7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400F6D15-6AB1-46C1-F76C-C1AA21486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753" y="1142707"/>
            <a:ext cx="7248677" cy="4210848"/>
          </a:xfrm>
          <a:prstGeom prst="rect">
            <a:avLst/>
          </a:prstGeom>
          <a:noFill/>
          <a:ln w="9528" cap="flat">
            <a:solidFill>
              <a:srgbClr val="A6A6A6"/>
            </a:solidFill>
            <a:prstDash val="solid"/>
            <a:miter/>
          </a:ln>
        </p:spPr>
      </p:pic>
      <p:sp>
        <p:nvSpPr>
          <p:cNvPr id="4" name="CaixaDeTexto 6">
            <a:extLst>
              <a:ext uri="{FF2B5EF4-FFF2-40B4-BE49-F238E27FC236}">
                <a16:creationId xmlns:a16="http://schemas.microsoft.com/office/drawing/2014/main" id="{04D731E8-B101-97DB-73BF-83C7ABAA1661}"/>
              </a:ext>
            </a:extLst>
          </p:cNvPr>
          <p:cNvSpPr txBox="1"/>
          <p:nvPr/>
        </p:nvSpPr>
        <p:spPr>
          <a:xfrm>
            <a:off x="173260" y="2759256"/>
            <a:ext cx="4047052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sng" strike="noStrike" kern="0" cap="none" spc="0" baseline="0">
                <a:solidFill>
                  <a:srgbClr val="7F7F7F"/>
                </a:solidFill>
                <a:uFillTx/>
                <a:latin typeface="Bahnschrift" pitchFamily="34"/>
              </a:rPr>
              <a:t>Manuais do Cliente</a:t>
            </a:r>
            <a:r>
              <a:rPr lang="pt-BR" sz="1600" b="0" i="0" u="none" strike="noStrike" kern="0" cap="none" spc="0" baseline="0">
                <a:solidFill>
                  <a:srgbClr val="7F7F7F"/>
                </a:solidFill>
                <a:uFillTx/>
                <a:latin typeface="Bahnschrift" pitchFamily="34"/>
              </a:rPr>
              <a:t> apresentam, de forma detalhada, as orientações para o preenchimento do cadastro e para a submissão das propostas.</a:t>
            </a:r>
          </a:p>
        </p:txBody>
      </p:sp>
      <p:sp>
        <p:nvSpPr>
          <p:cNvPr id="5" name="CaixaDeTexto 6">
            <a:extLst>
              <a:ext uri="{FF2B5EF4-FFF2-40B4-BE49-F238E27FC236}">
                <a16:creationId xmlns:a16="http://schemas.microsoft.com/office/drawing/2014/main" id="{D93B0A57-4643-655B-016A-AB5227705AF1}"/>
              </a:ext>
            </a:extLst>
          </p:cNvPr>
          <p:cNvSpPr txBox="1"/>
          <p:nvPr/>
        </p:nvSpPr>
        <p:spPr>
          <a:xfrm>
            <a:off x="486433" y="5755343"/>
            <a:ext cx="11119414" cy="584775"/>
          </a:xfrm>
          <a:prstGeom prst="rect">
            <a:avLst/>
          </a:prstGeom>
          <a:solidFill>
            <a:srgbClr val="F2F2F2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pt-BR" sz="1600" b="0" i="0" u="none" strike="noStrike" kern="0" cap="none" spc="0" baseline="0" dirty="0">
                <a:solidFill>
                  <a:srgbClr val="000000"/>
                </a:solidFill>
                <a:uFillTx/>
                <a:latin typeface="Bahnschrift" pitchFamily="34"/>
              </a:rPr>
              <a:t>Em caso de dúvidas e orientações sobre a Seleção Pública:</a:t>
            </a:r>
            <a:r>
              <a:rPr lang="pt-BR" sz="1600" u="sng" kern="0" dirty="0">
                <a:solidFill>
                  <a:srgbClr val="0070C0"/>
                </a:solidFill>
                <a:latin typeface="Bahnschrift" pitchFamily="34"/>
              </a:rPr>
              <a:t> cp_economiacircular@finep.gov.br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0" cap="none" spc="0" baseline="0" dirty="0">
                <a:solidFill>
                  <a:srgbClr val="000000"/>
                </a:solidFill>
                <a:uFillTx/>
                <a:latin typeface="Bahnschrift" pitchFamily="34"/>
              </a:rPr>
              <a:t>Em caso de dúvida e orientações sobre Cadastro: </a:t>
            </a:r>
            <a:r>
              <a:rPr lang="pt-BR" sz="1600" kern="0" dirty="0">
                <a:solidFill>
                  <a:srgbClr val="0070C0"/>
                </a:solidFill>
                <a:latin typeface="Bahnschrift" pitchFamily="3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cp_cadastroempresas@finep.gov.br</a:t>
            </a:r>
            <a:endParaRPr lang="pt-BR" sz="1600" kern="0" dirty="0">
              <a:solidFill>
                <a:srgbClr val="0070C0"/>
              </a:solidFill>
              <a:latin typeface="Bahnschrift" pitchFamily="3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9">
            <a:extLst>
              <a:ext uri="{FF2B5EF4-FFF2-40B4-BE49-F238E27FC236}">
                <a16:creationId xmlns:a16="http://schemas.microsoft.com/office/drawing/2014/main" id="{01E6A29A-A613-45F9-9EA7-1442D8508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180" y="184160"/>
            <a:ext cx="5955029" cy="6567513"/>
          </a:xfrm>
          <a:prstGeom prst="rect">
            <a:avLst/>
          </a:prstGeom>
          <a:gradFill>
            <a:gsLst>
              <a:gs pos="0">
                <a:srgbClr val="056692"/>
              </a:gs>
              <a:gs pos="100000">
                <a:srgbClr val="A7C6E2"/>
              </a:gs>
            </a:gsLst>
            <a:lin ang="16200000"/>
          </a:gradFill>
          <a:ln cap="flat">
            <a:noFill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54ECD408-433C-2CAA-7853-86E9E6093B29}"/>
              </a:ext>
            </a:extLst>
          </p:cNvPr>
          <p:cNvSpPr txBox="1"/>
          <p:nvPr/>
        </p:nvSpPr>
        <p:spPr>
          <a:xfrm>
            <a:off x="491069" y="236555"/>
            <a:ext cx="11584167" cy="5893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800" b="0" i="0" u="none" strike="noStrike" kern="1200" cap="none" spc="0" baseline="0">
                <a:solidFill>
                  <a:srgbClr val="0B5756"/>
                </a:solidFill>
                <a:uFillTx/>
                <a:latin typeface="Bebas Neue Bold"/>
              </a:rPr>
              <a:t>Etapas do processo seletivo</a:t>
            </a:r>
          </a:p>
        </p:txBody>
      </p:sp>
      <p:sp>
        <p:nvSpPr>
          <p:cNvPr id="4" name="CaixaDeTexto 2">
            <a:extLst>
              <a:ext uri="{FF2B5EF4-FFF2-40B4-BE49-F238E27FC236}">
                <a16:creationId xmlns:a16="http://schemas.microsoft.com/office/drawing/2014/main" id="{44F42CA5-FC4D-19DA-00AF-613DC14CED67}"/>
              </a:ext>
            </a:extLst>
          </p:cNvPr>
          <p:cNvSpPr txBox="1"/>
          <p:nvPr/>
        </p:nvSpPr>
        <p:spPr>
          <a:xfrm>
            <a:off x="491069" y="3342570"/>
            <a:ext cx="10784762" cy="1318619"/>
          </a:xfrm>
          <a:prstGeom prst="rect">
            <a:avLst/>
          </a:prstGeom>
          <a:solidFill>
            <a:srgbClr val="EBF1DE">
              <a:alpha val="76863"/>
            </a:srgbClr>
          </a:solidFill>
          <a:ln cap="flat">
            <a:noFill/>
          </a:ln>
        </p:spPr>
        <p:txBody>
          <a:bodyPr vert="horz" wrap="square" lIns="121916" tIns="60963" rIns="121916" bIns="60963" anchor="t" anchorCtr="0" compatLnSpc="1">
            <a:noAutofit/>
          </a:bodyPr>
          <a:lstStyle/>
          <a:p>
            <a:pPr marL="685781" marR="0" lvl="0" indent="-685781" algn="just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00000"/>
              <a:buFont typeface="Aptos Display"/>
              <a:buAutoNum type="arabicPeriod" startAt="2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0" i="0" u="none" strike="noStrike" kern="1200" cap="none" spc="0" baseline="0">
              <a:solidFill>
                <a:srgbClr val="595959"/>
              </a:solidFill>
              <a:uFillTx/>
              <a:latin typeface="Bahnschrift SemiCondensed" pitchFamily="34"/>
            </a:endParaRPr>
          </a:p>
        </p:txBody>
      </p:sp>
      <p:sp>
        <p:nvSpPr>
          <p:cNvPr id="5" name="Retângulo 3">
            <a:extLst>
              <a:ext uri="{FF2B5EF4-FFF2-40B4-BE49-F238E27FC236}">
                <a16:creationId xmlns:a16="http://schemas.microsoft.com/office/drawing/2014/main" id="{257D26B5-F08A-1AA8-7246-D4E38799B073}"/>
              </a:ext>
            </a:extLst>
          </p:cNvPr>
          <p:cNvSpPr/>
          <p:nvPr/>
        </p:nvSpPr>
        <p:spPr>
          <a:xfrm>
            <a:off x="523850" y="2233751"/>
            <a:ext cx="10751972" cy="974686"/>
          </a:xfrm>
          <a:prstGeom prst="rect">
            <a:avLst/>
          </a:prstGeom>
          <a:solidFill>
            <a:srgbClr val="D9F2D0">
              <a:alpha val="8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685781" marR="0" lvl="0" indent="-685781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67" b="1" i="0" u="none" strike="noStrike" kern="1200" cap="none" spc="0" baseline="0">
                <a:solidFill>
                  <a:srgbClr val="3B7D23"/>
                </a:solidFill>
                <a:uFillTx/>
                <a:latin typeface="Bebas Neue" pitchFamily="34"/>
              </a:rPr>
              <a:t>HABILITAÇÃO</a:t>
            </a:r>
          </a:p>
          <a:p>
            <a:pPr marL="609584" marR="0" lvl="0" indent="-609584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0" i="0" u="none" strike="noStrike" kern="1200" cap="none" spc="0" baseline="0">
                <a:solidFill>
                  <a:srgbClr val="595959"/>
                </a:solidFill>
                <a:uFillTx/>
                <a:latin typeface="Bahnschrift SemiCondensed" pitchFamily="34"/>
              </a:rPr>
              <a:t>Verificação da adequação da proposta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8FF5C7F-9183-083A-C4B0-15300A86AC9E}"/>
              </a:ext>
            </a:extLst>
          </p:cNvPr>
          <p:cNvSpPr txBox="1"/>
          <p:nvPr/>
        </p:nvSpPr>
        <p:spPr>
          <a:xfrm>
            <a:off x="523850" y="3582847"/>
            <a:ext cx="10641988" cy="9490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685781" marR="0" lvl="0" indent="-685781" algn="just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ptos Display"/>
              <a:buAutoNum type="arabicPeriod" startAt="2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67" b="1" i="0" u="none" strike="noStrike" kern="1200" cap="none" spc="0" baseline="0">
                <a:solidFill>
                  <a:srgbClr val="108071"/>
                </a:solidFill>
                <a:uFillTx/>
                <a:latin typeface="Bebas Neue" pitchFamily="34"/>
              </a:rPr>
              <a:t>ANÁLISE DE MÉRITO</a:t>
            </a:r>
          </a:p>
          <a:p>
            <a:pPr marL="609584" marR="0" lvl="0" indent="-609584" algn="just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0" i="0" u="none" strike="noStrike" kern="1200" cap="none" spc="0" baseline="0">
                <a:solidFill>
                  <a:srgbClr val="595959"/>
                </a:solidFill>
                <a:uFillTx/>
                <a:latin typeface="Bahnschrift SemiCondensed" pitchFamily="34"/>
              </a:rPr>
              <a:t>Análise dos aspectos técnicos das propostas habilitadas;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B0EAAFB-CF57-F27B-5EF7-A72B8873F7B7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Retângulo 8">
            <a:extLst>
              <a:ext uri="{FF2B5EF4-FFF2-40B4-BE49-F238E27FC236}">
                <a16:creationId xmlns:a16="http://schemas.microsoft.com/office/drawing/2014/main" id="{B1CFB807-FDCA-4A05-4498-154A8743AAE7}"/>
              </a:ext>
            </a:extLst>
          </p:cNvPr>
          <p:cNvSpPr/>
          <p:nvPr/>
        </p:nvSpPr>
        <p:spPr>
          <a:xfrm>
            <a:off x="289581" y="894402"/>
            <a:ext cx="8008434" cy="5878531"/>
          </a:xfrm>
          <a:prstGeom prst="rect">
            <a:avLst/>
          </a:prstGeom>
          <a:solidFill>
            <a:srgbClr val="FFFFFF">
              <a:alpha val="84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609584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>
                <a:solidFill>
                  <a:srgbClr val="F79646"/>
                </a:solidFill>
                <a:uFillTx/>
                <a:latin typeface="Bahnschrift SemiCondensed" pitchFamily="34"/>
              </a:rPr>
              <a:t>1. ELEGIBILIDADE DAS BENEFICIÁRIAS (ITEM 2.4):</a:t>
            </a:r>
            <a:endParaRPr lang="pt-BR" sz="1800" b="0" i="0" u="none" strike="noStrike" kern="1200" cap="none" spc="0" baseline="0">
              <a:solidFill>
                <a:srgbClr val="F79646"/>
              </a:solidFill>
              <a:uFillTx/>
              <a:latin typeface="Bahnschrift SemiCondensed" pitchFamily="34"/>
            </a:endParaRPr>
          </a:p>
          <a:p>
            <a:pPr marL="0" marR="0" lvl="0" indent="0" algn="just" defTabSz="609584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595959"/>
                </a:solidFill>
                <a:uFillTx/>
                <a:latin typeface="Bahnschrift SemiCondensed" pitchFamily="34"/>
              </a:rPr>
              <a:t>-Registro em junta comercial até 31/12 do ano anterior (proponente/coexecutor)</a:t>
            </a:r>
          </a:p>
          <a:p>
            <a:pPr marL="0" marR="0" lvl="0" indent="0" algn="just" defTabSz="609584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595959"/>
                </a:solidFill>
                <a:uFillTx/>
                <a:latin typeface="Bahnschrift SemiCondensed" pitchFamily="34"/>
              </a:rPr>
              <a:t>-Objeto social compatível (proponente/coexecutor)</a:t>
            </a:r>
          </a:p>
          <a:p>
            <a:pPr marL="0" marR="0" lvl="0" indent="0" algn="just" defTabSz="609584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>
                <a:solidFill>
                  <a:srgbClr val="595959"/>
                </a:solidFill>
                <a:uFillTx/>
                <a:latin typeface="Bahnschrift" pitchFamily="34"/>
              </a:rPr>
              <a:t>-</a:t>
            </a:r>
            <a:r>
              <a:rPr lang="pt-BR" sz="1800" b="0" i="0" u="none" strike="noStrike" kern="1200" cap="none" spc="0" baseline="0">
                <a:solidFill>
                  <a:srgbClr val="595959"/>
                </a:solidFill>
                <a:uFillTx/>
                <a:latin typeface="Bahnschrift" pitchFamily="34"/>
              </a:rPr>
              <a:t>Ter efetuado alguma atividade operacional (constatada pela existência de despesas ou receitas), nos 12 (doze) meses anteriores</a:t>
            </a:r>
          </a:p>
          <a:p>
            <a:pPr marL="0" marR="0" lvl="0" indent="0" algn="just" defTabSz="609584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>
                <a:solidFill>
                  <a:srgbClr val="F79646"/>
                </a:solidFill>
                <a:uFillTx/>
                <a:latin typeface="Bahnschrift SemiCondensed" pitchFamily="34"/>
              </a:rPr>
              <a:t>2. ENVIO DOS DOCUMENTOS (ITEM 6.10):</a:t>
            </a:r>
            <a:endParaRPr lang="pt-BR" sz="1800" b="0" i="0" u="none" strike="noStrike" kern="1200" cap="none" spc="0" baseline="0">
              <a:solidFill>
                <a:srgbClr val="F79646"/>
              </a:solidFill>
              <a:uFillTx/>
              <a:latin typeface="Bahnschrift SemiCondensed" pitchFamily="34"/>
            </a:endParaRPr>
          </a:p>
          <a:p>
            <a:pPr marL="0" marR="0" lvl="0" indent="0" algn="just" defTabSz="609584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595959"/>
                </a:solidFill>
                <a:uFillTx/>
                <a:latin typeface="Bahnschrift SemiCondensed" pitchFamily="34"/>
              </a:rPr>
              <a:t>-Estatuto/Contrato Social</a:t>
            </a:r>
          </a:p>
          <a:p>
            <a:pPr marL="0" marR="0" lvl="0" indent="0" algn="just" defTabSz="609584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595959"/>
                </a:solidFill>
                <a:uFillTx/>
                <a:latin typeface="Bahnschrift SemiCondensed" pitchFamily="34"/>
              </a:rPr>
              <a:t>-Balanço Patrimonial e Demonstrativo de Resultado do último ano</a:t>
            </a:r>
          </a:p>
          <a:p>
            <a:pPr marL="0" marR="0" lvl="0" indent="0" algn="just" defTabSz="609584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595959"/>
                </a:solidFill>
                <a:uFillTx/>
                <a:latin typeface="Bahnschrift SemiCondensed" pitchFamily="34"/>
              </a:rPr>
              <a:t>-Vídeo de até 10 min</a:t>
            </a:r>
          </a:p>
          <a:p>
            <a:pPr marL="0" marR="0" lvl="0" indent="0" algn="just" defTabSz="609584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1" i="0" u="none" strike="noStrike" kern="1200" cap="none" spc="0" baseline="0">
              <a:solidFill>
                <a:srgbClr val="F79646"/>
              </a:solidFill>
              <a:uFillTx/>
              <a:latin typeface="Bahnschrift SemiCondensed" pitchFamily="34"/>
            </a:endParaRPr>
          </a:p>
          <a:p>
            <a:pPr marL="0" marR="0" lvl="0" indent="0" algn="just" defTabSz="609584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>
                <a:solidFill>
                  <a:srgbClr val="F79646"/>
                </a:solidFill>
                <a:uFillTx/>
                <a:latin typeface="Bahnschrift SemiCondensed" pitchFamily="34"/>
              </a:rPr>
              <a:t>3. PARTICIPAÇÃO DE ICTs</a:t>
            </a:r>
          </a:p>
          <a:p>
            <a:pPr marL="0" marR="0" lvl="0" indent="0" algn="just" defTabSz="609584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0" i="0" u="none" strike="noStrike" kern="1200" cap="none" spc="0" baseline="0">
                <a:solidFill>
                  <a:srgbClr val="595959"/>
                </a:solidFill>
                <a:uFillTx/>
                <a:latin typeface="Bahnschrift SemiCondensed" pitchFamily="34"/>
              </a:rPr>
              <a:t>-Atividades a serem executadas devem estar refletidas no cronograma de execução, com reflexo na relação de itens do projeto</a:t>
            </a:r>
          </a:p>
          <a:p>
            <a:pPr marL="0" marR="0" lvl="0" indent="0" algn="just" defTabSz="609584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595959"/>
              </a:solidFill>
              <a:uFillTx/>
              <a:latin typeface="Bahnschrift SemiCondensed" pitchFamily="34"/>
            </a:endParaRPr>
          </a:p>
          <a:p>
            <a:pPr marL="0" marR="0" lvl="0" indent="0" algn="just" defTabSz="609584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>
                <a:solidFill>
                  <a:srgbClr val="F79646"/>
                </a:solidFill>
                <a:uFillTx/>
                <a:latin typeface="Bahnschrift SemiCondensed" pitchFamily="34"/>
              </a:rPr>
              <a:t>4. ATENDIMENTO PARÂMETROS OPERAÇÃO</a:t>
            </a:r>
          </a:p>
          <a:p>
            <a:pPr marL="0" marR="0" lvl="0" indent="0" algn="just" defTabSz="609584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79646"/>
              </a:solidFill>
              <a:uFillTx/>
              <a:latin typeface="Bahnschrift SemiCondensed" pitchFamily="34"/>
            </a:endParaRPr>
          </a:p>
          <a:p>
            <a:pPr marL="0" marR="0" lvl="0" indent="0" algn="just" defTabSz="609584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>
                <a:solidFill>
                  <a:srgbClr val="F79646"/>
                </a:solidFill>
                <a:uFillTx/>
                <a:latin typeface="Bahnschrift SemiCondensed" pitchFamily="34"/>
              </a:rPr>
              <a:t>5. CAPACIDADE FINANCEIRA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5231CE9-F0D3-37BB-C133-DE3433FE2272}"/>
              </a:ext>
            </a:extLst>
          </p:cNvPr>
          <p:cNvSpPr txBox="1"/>
          <p:nvPr/>
        </p:nvSpPr>
        <p:spPr>
          <a:xfrm>
            <a:off x="303105" y="91842"/>
            <a:ext cx="11510522" cy="7443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16" tIns="60963" rIns="121916" bIns="60963" anchor="ctr" anchorCtr="0" compatLnSpc="1">
            <a:normAutofit/>
          </a:bodyPr>
          <a:lstStyle/>
          <a:p>
            <a:pPr marL="0" marR="0" lvl="0" indent="0" algn="l" defTabSz="6095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733" b="1" i="0" u="none" strike="noStrike" kern="1200" cap="none" spc="0" baseline="0">
                <a:solidFill>
                  <a:srgbClr val="0A4C4C"/>
                </a:solidFill>
                <a:uFillTx/>
                <a:latin typeface="Bebas Neue" pitchFamily="34"/>
              </a:rPr>
              <a:t>Critérios Habilitação (ITEM 7.1 - exemplos)</a:t>
            </a:r>
          </a:p>
        </p:txBody>
      </p:sp>
      <p:sp>
        <p:nvSpPr>
          <p:cNvPr id="5" name="Retângulo 5">
            <a:extLst>
              <a:ext uri="{FF2B5EF4-FFF2-40B4-BE49-F238E27FC236}">
                <a16:creationId xmlns:a16="http://schemas.microsoft.com/office/drawing/2014/main" id="{90A98524-7E38-4010-6366-F0820F116207}"/>
              </a:ext>
            </a:extLst>
          </p:cNvPr>
          <p:cNvSpPr/>
          <p:nvPr/>
        </p:nvSpPr>
        <p:spPr>
          <a:xfrm>
            <a:off x="8599127" y="2657036"/>
            <a:ext cx="3420075" cy="1569659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BFBFBF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6095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 i="0" u="none" strike="noStrike" kern="1200" cap="none" spc="0" baseline="0">
                <a:solidFill>
                  <a:srgbClr val="7F7F7F"/>
                </a:solidFill>
                <a:uFillTx/>
                <a:latin typeface="Bahnschrift" pitchFamily="34"/>
              </a:rPr>
              <a:t>A Finep poderá solicitar esclarecimentos, bem como o envio de eventual documentação faltante, sendo concedidos até 10 (dez) dias às empresas para o envio das informações.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06809C-2903-08D6-ADF7-BF80048A9E17}"/>
              </a:ext>
            </a:extLst>
          </p:cNvPr>
          <p:cNvSpPr txBox="1"/>
          <p:nvPr/>
        </p:nvSpPr>
        <p:spPr>
          <a:xfrm>
            <a:off x="303105" y="100684"/>
            <a:ext cx="11510522" cy="7443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16" tIns="60963" rIns="121916" bIns="60963" anchor="ctr" anchorCtr="0" compatLnSpc="1">
            <a:normAutofit/>
          </a:bodyPr>
          <a:lstStyle/>
          <a:p>
            <a:pPr marL="0" marR="0" lvl="0" indent="0" algn="l" defTabSz="6095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733" b="1" i="0" u="none" strike="noStrike" kern="1200" cap="none" spc="0" baseline="0">
                <a:solidFill>
                  <a:srgbClr val="0A4C4C"/>
                </a:solidFill>
                <a:uFillTx/>
                <a:latin typeface="Bebas Neue" pitchFamily="34"/>
              </a:rPr>
              <a:t>Critérios Habilitação – Capacidade Financeira</a:t>
            </a:r>
          </a:p>
        </p:txBody>
      </p:sp>
      <p:sp>
        <p:nvSpPr>
          <p:cNvPr id="3" name="Retângulo 5">
            <a:extLst>
              <a:ext uri="{FF2B5EF4-FFF2-40B4-BE49-F238E27FC236}">
                <a16:creationId xmlns:a16="http://schemas.microsoft.com/office/drawing/2014/main" id="{AB80D7DF-2C60-C3F9-3C34-BEC960E0E87F}"/>
              </a:ext>
            </a:extLst>
          </p:cNvPr>
          <p:cNvSpPr/>
          <p:nvPr/>
        </p:nvSpPr>
        <p:spPr>
          <a:xfrm>
            <a:off x="543135" y="862142"/>
            <a:ext cx="10495218" cy="42055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609584" rtl="0" fontAlgn="auto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133" b="0" i="0" u="none" strike="noStrike" kern="1200" cap="none" spc="0" baseline="0">
                <a:solidFill>
                  <a:srgbClr val="595959"/>
                </a:solidFill>
                <a:uFillTx/>
                <a:latin typeface="Bahnschrift SemiCondensed" pitchFamily="34"/>
              </a:rPr>
              <a:t>Indicadores analisados em relação à beneficiária de maior porte (inclusive Grupo Econômico):</a:t>
            </a:r>
          </a:p>
        </p:txBody>
      </p:sp>
      <p:sp>
        <p:nvSpPr>
          <p:cNvPr id="4" name="Retângulo 6">
            <a:extLst>
              <a:ext uri="{FF2B5EF4-FFF2-40B4-BE49-F238E27FC236}">
                <a16:creationId xmlns:a16="http://schemas.microsoft.com/office/drawing/2014/main" id="{63A0589C-7AA4-126D-47B3-1CC23703562D}"/>
              </a:ext>
            </a:extLst>
          </p:cNvPr>
          <p:cNvSpPr/>
          <p:nvPr/>
        </p:nvSpPr>
        <p:spPr>
          <a:xfrm>
            <a:off x="543135" y="1428265"/>
            <a:ext cx="10377223" cy="40011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609584" rtl="0" fontAlgn="auto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i="0" u="none" strike="noStrike" kern="1200" cap="none" spc="0" baseline="0">
                <a:solidFill>
                  <a:srgbClr val="595959"/>
                </a:solidFill>
                <a:uFillTx/>
                <a:latin typeface="Bahnschrift SemiCondensed" pitchFamily="34"/>
              </a:rPr>
              <a:t>1) Patrimônio Líquido:</a:t>
            </a:r>
            <a:r>
              <a:rPr lang="pt-BR" sz="2000" b="0" i="0" u="none" strike="noStrike" kern="1200" cap="none" spc="0" baseline="0">
                <a:solidFill>
                  <a:srgbClr val="595959"/>
                </a:solidFill>
                <a:uFillTx/>
                <a:latin typeface="Bahnschrift SemiCondensed" pitchFamily="34"/>
              </a:rPr>
              <a:t> necessário que seja positivo;</a:t>
            </a:r>
          </a:p>
        </p:txBody>
      </p:sp>
      <p:sp>
        <p:nvSpPr>
          <p:cNvPr id="5" name="Retângulo 7">
            <a:extLst>
              <a:ext uri="{FF2B5EF4-FFF2-40B4-BE49-F238E27FC236}">
                <a16:creationId xmlns:a16="http://schemas.microsoft.com/office/drawing/2014/main" id="{8F116DF1-A655-1E36-0798-DC954839645D}"/>
              </a:ext>
            </a:extLst>
          </p:cNvPr>
          <p:cNvSpPr/>
          <p:nvPr/>
        </p:nvSpPr>
        <p:spPr>
          <a:xfrm>
            <a:off x="543135" y="1958059"/>
            <a:ext cx="10377223" cy="3631759"/>
          </a:xfrm>
          <a:prstGeom prst="rect">
            <a:avLst/>
          </a:prstGeom>
          <a:solidFill>
            <a:srgbClr val="D9D9D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609584" rtl="0" fontAlgn="auto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1" i="0" u="none" strike="noStrike" kern="1200" cap="none" spc="0" baseline="0">
                <a:solidFill>
                  <a:srgbClr val="595959"/>
                </a:solidFill>
                <a:uFillTx/>
                <a:latin typeface="Bahnschrift SemiCondensed" pitchFamily="34"/>
              </a:rPr>
              <a:t>2) Relação Resultado Operacional, Contrapartida, Endividamento Oneroso e Ativo Total </a:t>
            </a:r>
            <a:r>
              <a:rPr lang="pt-BR" sz="2000" b="0" i="0" u="none" strike="noStrike" kern="1200" cap="none" spc="0" baseline="0">
                <a:solidFill>
                  <a:srgbClr val="595959"/>
                </a:solidFill>
                <a:uFillTx/>
                <a:latin typeface="Bahnschrift SemiCondensed" pitchFamily="34"/>
              </a:rPr>
              <a:t>– necessário atendimento de pelo menos um dos itens:</a:t>
            </a:r>
          </a:p>
          <a:p>
            <a:pPr marL="0" marR="0" lvl="0" indent="0" algn="just" defTabSz="609584" rtl="0" fontAlgn="auto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0" i="0" u="none" strike="noStrike" kern="1200" cap="none" spc="0" baseline="0">
                <a:solidFill>
                  <a:srgbClr val="7F7F7F"/>
                </a:solidFill>
                <a:uFillTx/>
                <a:latin typeface="Bahnschrift SemiCondensed" pitchFamily="34"/>
              </a:rPr>
              <a:t>i) Resultado Operacional </a:t>
            </a:r>
            <a:r>
              <a:rPr lang="pt-BR" sz="2000" b="0" i="0" u="sng" strike="noStrike" kern="1200" cap="none" spc="0" baseline="0">
                <a:solidFill>
                  <a:srgbClr val="7F7F7F"/>
                </a:solidFill>
                <a:uFillTx/>
                <a:latin typeface="Bahnschrift SemiCondensed" pitchFamily="34"/>
              </a:rPr>
              <a:t>positivo</a:t>
            </a:r>
            <a:r>
              <a:rPr lang="pt-BR" sz="2000" b="0" i="0" u="none" strike="noStrike" kern="1200" cap="none" spc="0" baseline="0">
                <a:solidFill>
                  <a:srgbClr val="7F7F7F"/>
                </a:solidFill>
                <a:uFillTx/>
                <a:latin typeface="Bahnschrift SemiCondensed" pitchFamily="34"/>
              </a:rPr>
              <a:t> e valor da contrapartida de até 20% do Resultado Operacional;</a:t>
            </a:r>
          </a:p>
          <a:p>
            <a:pPr marL="0" marR="0" lvl="0" indent="0" algn="just" defTabSz="609584" rtl="0" fontAlgn="auto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0" i="0" u="none" strike="noStrike" kern="1200" cap="none" spc="0" baseline="0">
                <a:solidFill>
                  <a:srgbClr val="7F7F7F"/>
                </a:solidFill>
                <a:uFillTx/>
                <a:latin typeface="Bahnschrift SemiCondensed" pitchFamily="34"/>
              </a:rPr>
              <a:t>ii) Resultado Operacional </a:t>
            </a:r>
            <a:r>
              <a:rPr lang="pt-BR" sz="2000" b="0" i="0" u="sng" strike="noStrike" kern="1200" cap="none" spc="0" baseline="0">
                <a:solidFill>
                  <a:srgbClr val="7F7F7F"/>
                </a:solidFill>
                <a:uFillTx/>
                <a:latin typeface="Bahnschrift SemiCondensed" pitchFamily="34"/>
              </a:rPr>
              <a:t>positivo</a:t>
            </a:r>
            <a:r>
              <a:rPr lang="pt-BR" sz="2000" b="0" i="0" u="none" strike="noStrike" kern="1200" cap="none" spc="0" baseline="0">
                <a:solidFill>
                  <a:srgbClr val="7F7F7F"/>
                </a:solidFill>
                <a:uFillTx/>
                <a:latin typeface="Bahnschrift SemiCondensed" pitchFamily="34"/>
              </a:rPr>
              <a:t> e valor da contrapartida superior a 20% do Resultado Operacional:</a:t>
            </a:r>
          </a:p>
          <a:p>
            <a:pPr marL="380993" marR="0" lvl="0" indent="-380993" algn="just" defTabSz="609584" rtl="0" fontAlgn="auto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0" i="0" u="none" strike="noStrike" kern="1200" cap="none" spc="0" baseline="0">
                <a:solidFill>
                  <a:srgbClr val="7F7F7F"/>
                </a:solidFill>
                <a:uFillTx/>
                <a:latin typeface="Bahnschrift SemiCondensed" pitchFamily="34"/>
              </a:rPr>
              <a:t>Endividamento Oneroso da empresa não poderá ser superior a 30% do Ativo Total; e</a:t>
            </a:r>
          </a:p>
          <a:p>
            <a:pPr marL="380993" marR="0" lvl="0" indent="-380993" algn="just" defTabSz="609584" rtl="0" fontAlgn="auto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0" i="0" u="none" strike="noStrike" kern="1200" cap="none" spc="0" baseline="0">
                <a:solidFill>
                  <a:srgbClr val="7F7F7F"/>
                </a:solidFill>
                <a:uFillTx/>
                <a:latin typeface="Bahnschrift SemiCondensed" pitchFamily="34"/>
              </a:rPr>
              <a:t>Valor da Contrapartida não poderá exceder 50% do Ativo Total.</a:t>
            </a:r>
          </a:p>
          <a:p>
            <a:pPr marL="0" marR="0" lvl="0" indent="0" algn="just" defTabSz="609584" rtl="0" fontAlgn="auto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0" i="0" u="none" strike="noStrike" kern="1200" cap="none" spc="0" baseline="0">
                <a:solidFill>
                  <a:srgbClr val="7F7F7F"/>
                </a:solidFill>
                <a:uFillTx/>
                <a:latin typeface="Bahnschrift SemiCondensed" pitchFamily="34"/>
              </a:rPr>
              <a:t>iii) Resultado Operacional </a:t>
            </a:r>
            <a:r>
              <a:rPr lang="pt-BR" sz="2000" b="0" i="0" u="sng" strike="noStrike" kern="1200" cap="none" spc="0" baseline="0">
                <a:solidFill>
                  <a:srgbClr val="7F7F7F"/>
                </a:solidFill>
                <a:uFillTx/>
                <a:latin typeface="Bahnschrift SemiCondensed" pitchFamily="34"/>
              </a:rPr>
              <a:t>negativo:</a:t>
            </a:r>
          </a:p>
          <a:p>
            <a:pPr marL="380993" marR="0" lvl="0" indent="-380993" algn="just" defTabSz="609584" rtl="0" fontAlgn="auto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0" i="0" u="none" strike="noStrike" kern="1200" cap="none" spc="0" baseline="0">
                <a:solidFill>
                  <a:srgbClr val="7F7F7F"/>
                </a:solidFill>
                <a:uFillTx/>
                <a:latin typeface="Bahnschrift SemiCondensed" pitchFamily="34"/>
              </a:rPr>
              <a:t>Endividamento Oneroso da empresa não poderá ser superior a 30% do Ativo Total; e</a:t>
            </a:r>
          </a:p>
          <a:p>
            <a:pPr marL="380993" marR="0" lvl="0" indent="-380993" algn="just" defTabSz="609584" rtl="0" fontAlgn="auto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000" b="0" i="0" u="none" strike="noStrike" kern="1200" cap="none" spc="0" baseline="0">
                <a:solidFill>
                  <a:srgbClr val="7F7F7F"/>
                </a:solidFill>
                <a:uFillTx/>
                <a:latin typeface="Bahnschrift SemiCondensed" pitchFamily="34"/>
              </a:rPr>
              <a:t>Valor da Contrapartida não poderá exceder 50% do Ativo Total.</a:t>
            </a:r>
          </a:p>
        </p:txBody>
      </p:sp>
      <p:sp>
        <p:nvSpPr>
          <p:cNvPr id="6" name="Retângulo 9">
            <a:extLst>
              <a:ext uri="{FF2B5EF4-FFF2-40B4-BE49-F238E27FC236}">
                <a16:creationId xmlns:a16="http://schemas.microsoft.com/office/drawing/2014/main" id="{4B4840AD-FC39-8DBB-0767-134D629F157E}"/>
              </a:ext>
            </a:extLst>
          </p:cNvPr>
          <p:cNvSpPr/>
          <p:nvPr/>
        </p:nvSpPr>
        <p:spPr>
          <a:xfrm>
            <a:off x="1074072" y="6073243"/>
            <a:ext cx="9649644" cy="625815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BFBFBF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80993" marR="0" lvl="0" indent="-380993" algn="just" defTabSz="609584" rtl="0" fontAlgn="auto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0" i="0" u="sng" strike="noStrike" kern="1200" cap="none" spc="0" baseline="0">
                <a:solidFill>
                  <a:srgbClr val="7F7F7F"/>
                </a:solidFill>
                <a:uFillTx/>
                <a:latin typeface="Bahnschrift SemiCondensed" pitchFamily="34"/>
              </a:rPr>
              <a:t>Resultado Operacional</a:t>
            </a:r>
            <a:r>
              <a:rPr lang="pt-BR" sz="1400" b="0" i="0" u="none" strike="noStrike" kern="1200" cap="none" spc="0" baseline="0">
                <a:solidFill>
                  <a:srgbClr val="7F7F7F"/>
                </a:solidFill>
                <a:uFillTx/>
                <a:latin typeface="Bahnschrift SemiCondensed" pitchFamily="34"/>
              </a:rPr>
              <a:t>: Receita Operacional Liquida deduzido dos custos do produto/serviço e das despesas operacionais</a:t>
            </a:r>
          </a:p>
          <a:p>
            <a:pPr marL="380993" marR="0" lvl="0" indent="-380993" algn="just" defTabSz="609584" rtl="0" fontAlgn="auto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Wingdings" pitchFamily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0" i="0" u="sng" strike="noStrike" kern="1200" cap="none" spc="0" baseline="0">
                <a:solidFill>
                  <a:srgbClr val="7F7F7F"/>
                </a:solidFill>
                <a:uFillTx/>
                <a:latin typeface="Bahnschrift SemiCondensed" pitchFamily="34"/>
              </a:rPr>
              <a:t>Endividamento Oneroso</a:t>
            </a:r>
            <a:r>
              <a:rPr lang="pt-BR" sz="1400" b="0" i="0" u="none" strike="noStrike" kern="1200" cap="none" spc="0" baseline="0">
                <a:solidFill>
                  <a:srgbClr val="7F7F7F"/>
                </a:solidFill>
                <a:uFillTx/>
                <a:latin typeface="Bahnschrift SemiCondensed" pitchFamily="34"/>
              </a:rPr>
              <a:t>: Participação dos empréstimos e financiamentos no Ativo Total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C8FCF-F0BD-32C5-2833-B491611A096A}"/>
              </a:ext>
            </a:extLst>
          </p:cNvPr>
          <p:cNvSpPr txBox="1"/>
          <p:nvPr/>
        </p:nvSpPr>
        <p:spPr>
          <a:xfrm>
            <a:off x="303105" y="131829"/>
            <a:ext cx="11510522" cy="9006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16" tIns="60963" rIns="121916" bIns="60963" anchor="ctr" anchorCtr="0" compatLnSpc="1">
            <a:normAutofit/>
          </a:bodyPr>
          <a:lstStyle/>
          <a:p>
            <a:pPr marL="0" marR="0" lvl="0" indent="0" algn="l" defTabSz="6095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733" b="1" i="0" u="none" strike="noStrike" kern="1200" cap="none" spc="0" baseline="0" dirty="0">
                <a:solidFill>
                  <a:srgbClr val="0A4C4C"/>
                </a:solidFill>
                <a:uFillTx/>
                <a:latin typeface="Bebas Neue" pitchFamily="34"/>
              </a:rPr>
              <a:t>Critérios de Seleção – An</a:t>
            </a:r>
            <a:r>
              <a:rPr lang="pt-BR" sz="3733" b="1" dirty="0">
                <a:solidFill>
                  <a:srgbClr val="0A4C4C"/>
                </a:solidFill>
                <a:latin typeface="Bebas Neue" pitchFamily="34"/>
              </a:rPr>
              <a:t>á</a:t>
            </a:r>
            <a:r>
              <a:rPr lang="pt-BR" sz="3733" b="1" i="0" u="none" strike="noStrike" kern="1200" cap="none" spc="0" baseline="0" dirty="0">
                <a:solidFill>
                  <a:srgbClr val="0A4C4C"/>
                </a:solidFill>
                <a:uFillTx/>
                <a:latin typeface="Bebas Neue" pitchFamily="34"/>
              </a:rPr>
              <a:t>lise de Mérito</a:t>
            </a:r>
          </a:p>
        </p:txBody>
      </p:sp>
      <p:sp>
        <p:nvSpPr>
          <p:cNvPr id="3" name="Retângulo 10">
            <a:extLst>
              <a:ext uri="{FF2B5EF4-FFF2-40B4-BE49-F238E27FC236}">
                <a16:creationId xmlns:a16="http://schemas.microsoft.com/office/drawing/2014/main" id="{8CE86F8E-7302-D9C0-0AF8-7BCA8152C8B3}"/>
              </a:ext>
            </a:extLst>
          </p:cNvPr>
          <p:cNvSpPr/>
          <p:nvPr/>
        </p:nvSpPr>
        <p:spPr>
          <a:xfrm>
            <a:off x="1077574" y="1124181"/>
            <a:ext cx="2463357" cy="50276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1" indent="0" algn="just" defTabSz="609584" rtl="0" fontAlgn="auto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67" b="1" i="0" u="none" strike="noStrike" kern="1200" cap="none" spc="0" baseline="0">
                <a:solidFill>
                  <a:srgbClr val="0A4C4C"/>
                </a:solidFill>
                <a:uFillTx/>
                <a:latin typeface="Bebas Neue" pitchFamily="34"/>
                <a:ea typeface="Times New Roman" pitchFamily="18"/>
                <a:cs typeface="Arial" pitchFamily="34"/>
              </a:rPr>
              <a:t>1) Grau de Inovação</a:t>
            </a:r>
            <a:endParaRPr lang="pt-BR" sz="2667" b="0" i="0" u="none" strike="noStrike" kern="1200" cap="none" spc="0" baseline="0">
              <a:solidFill>
                <a:srgbClr val="595959"/>
              </a:solidFill>
              <a:uFillTx/>
              <a:latin typeface="Bebas Neue" pitchFamily="34"/>
            </a:endParaRPr>
          </a:p>
        </p:txBody>
      </p:sp>
      <p:grpSp>
        <p:nvGrpSpPr>
          <p:cNvPr id="4" name="Diagrama 3">
            <a:extLst>
              <a:ext uri="{FF2B5EF4-FFF2-40B4-BE49-F238E27FC236}">
                <a16:creationId xmlns:a16="http://schemas.microsoft.com/office/drawing/2014/main" id="{492D77B7-71CA-A981-9C69-2523748E1D98}"/>
              </a:ext>
            </a:extLst>
          </p:cNvPr>
          <p:cNvGrpSpPr/>
          <p:nvPr/>
        </p:nvGrpSpPr>
        <p:grpSpPr>
          <a:xfrm>
            <a:off x="375754" y="1915055"/>
            <a:ext cx="11506590" cy="1278093"/>
            <a:chOff x="375754" y="1915055"/>
            <a:chExt cx="11506590" cy="1278093"/>
          </a:xfrm>
        </p:grpSpPr>
        <p:sp>
          <p:nvSpPr>
            <p:cNvPr id="5" name="Forma Livre: Forma 4">
              <a:extLst>
                <a:ext uri="{FF2B5EF4-FFF2-40B4-BE49-F238E27FC236}">
                  <a16:creationId xmlns:a16="http://schemas.microsoft.com/office/drawing/2014/main" id="{417BF910-A84F-6AC9-F757-3292B02E99B6}"/>
                </a:ext>
              </a:extLst>
            </p:cNvPr>
            <p:cNvSpPr/>
            <p:nvPr/>
          </p:nvSpPr>
          <p:spPr>
            <a:xfrm>
              <a:off x="375754" y="1915055"/>
              <a:ext cx="2130122" cy="12780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30121"/>
                <a:gd name="f7" fmla="val 1278072"/>
                <a:gd name="f8" fmla="+- 0 0 -90"/>
                <a:gd name="f9" fmla="*/ f3 1 2130121"/>
                <a:gd name="f10" fmla="*/ f4 1 1278072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2130121"/>
                <a:gd name="f19" fmla="*/ f15 1 1278072"/>
                <a:gd name="f20" fmla="*/ 0 f16 1"/>
                <a:gd name="f21" fmla="*/ 0 f15 1"/>
                <a:gd name="f22" fmla="*/ 2130121 f16 1"/>
                <a:gd name="f23" fmla="*/ 1278072 f15 1"/>
                <a:gd name="f24" fmla="+- f17 0 f1"/>
                <a:gd name="f25" fmla="*/ f20 1 2130121"/>
                <a:gd name="f26" fmla="*/ f21 1 1278072"/>
                <a:gd name="f27" fmla="*/ f22 1 2130121"/>
                <a:gd name="f28" fmla="*/ f23 1 1278072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2130121" h="12780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741D6B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0963" tIns="60963" rIns="60963" bIns="60963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600" b="1" i="0" u="none" strike="noStrike" kern="1200" cap="none" spc="0" baseline="0">
                  <a:solidFill>
                    <a:srgbClr val="FFFFFF"/>
                  </a:solidFill>
                  <a:uFillTx/>
                  <a:latin typeface="Bahnschrift" pitchFamily="34"/>
                </a:rPr>
                <a:t>Abrangência</a:t>
              </a:r>
            </a:p>
          </p:txBody>
        </p:sp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E5BAAA08-5CF2-A750-823D-84E6A5789A1C}"/>
                </a:ext>
              </a:extLst>
            </p:cNvPr>
            <p:cNvSpPr/>
            <p:nvPr/>
          </p:nvSpPr>
          <p:spPr>
            <a:xfrm>
              <a:off x="2722827" y="1915073"/>
              <a:ext cx="2130122" cy="12780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30121"/>
                <a:gd name="f7" fmla="val 1278072"/>
                <a:gd name="f8" fmla="+- 0 0 -90"/>
                <a:gd name="f9" fmla="*/ f3 1 2130121"/>
                <a:gd name="f10" fmla="*/ f4 1 1278072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2130121"/>
                <a:gd name="f19" fmla="*/ f15 1 1278072"/>
                <a:gd name="f20" fmla="*/ 0 f16 1"/>
                <a:gd name="f21" fmla="*/ 0 f15 1"/>
                <a:gd name="f22" fmla="*/ 2130121 f16 1"/>
                <a:gd name="f23" fmla="*/ 1278072 f15 1"/>
                <a:gd name="f24" fmla="+- f17 0 f1"/>
                <a:gd name="f25" fmla="*/ f20 1 2130121"/>
                <a:gd name="f26" fmla="*/ f21 1 1278072"/>
                <a:gd name="f27" fmla="*/ f22 1 2130121"/>
                <a:gd name="f28" fmla="*/ f23 1 1278072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2130121" h="12780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B242A3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0963" tIns="60963" rIns="60963" bIns="60963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600" b="1" i="0" u="none" strike="noStrike" kern="1200" cap="none" spc="0" baseline="0">
                  <a:solidFill>
                    <a:srgbClr val="FFFFFF"/>
                  </a:solidFill>
                  <a:uFillTx/>
                  <a:latin typeface="Bahnschrift" pitchFamily="34"/>
                </a:rPr>
                <a:t>Grau de Incerteza Tecnológica</a:t>
              </a:r>
              <a:endParaRPr lang="pt-BR" sz="1600" b="1" i="0" u="sng" strike="noStrike" kern="1200" cap="none" spc="0" baseline="0">
                <a:solidFill>
                  <a:srgbClr val="FFFFFF"/>
                </a:solidFill>
                <a:uFillTx/>
                <a:latin typeface="Bahnschrift" pitchFamily="34"/>
              </a:endParaRPr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A3334927-8376-4FB1-9C6F-44EAF51E732A}"/>
                </a:ext>
              </a:extLst>
            </p:cNvPr>
            <p:cNvSpPr/>
            <p:nvPr/>
          </p:nvSpPr>
          <p:spPr>
            <a:xfrm>
              <a:off x="5065958" y="1915073"/>
              <a:ext cx="2130122" cy="12780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30121"/>
                <a:gd name="f7" fmla="val 1278072"/>
                <a:gd name="f8" fmla="+- 0 0 -90"/>
                <a:gd name="f9" fmla="*/ f3 1 2130121"/>
                <a:gd name="f10" fmla="*/ f4 1 1278072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2130121"/>
                <a:gd name="f19" fmla="*/ f15 1 1278072"/>
                <a:gd name="f20" fmla="*/ 0 f16 1"/>
                <a:gd name="f21" fmla="*/ 0 f15 1"/>
                <a:gd name="f22" fmla="*/ 2130121 f16 1"/>
                <a:gd name="f23" fmla="*/ 1278072 f15 1"/>
                <a:gd name="f24" fmla="+- f17 0 f1"/>
                <a:gd name="f25" fmla="*/ f20 1 2130121"/>
                <a:gd name="f26" fmla="*/ f21 1 1278072"/>
                <a:gd name="f27" fmla="*/ f22 1 2130121"/>
                <a:gd name="f28" fmla="*/ f23 1 1278072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2130121" h="12780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C591BD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0963" tIns="60963" rIns="60963" bIns="60963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600" b="1" i="0" strike="noStrike" kern="1200" cap="none" spc="0" baseline="0" dirty="0">
                  <a:solidFill>
                    <a:srgbClr val="FFFFFF"/>
                  </a:solidFill>
                  <a:uFillTx/>
                  <a:latin typeface="Bahnschrift" pitchFamily="34"/>
                </a:rPr>
                <a:t>Trajetória de Inovação da Empresa</a:t>
              </a:r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C8D338F4-0914-C53F-4347-D0A9FF877446}"/>
                </a:ext>
              </a:extLst>
            </p:cNvPr>
            <p:cNvSpPr/>
            <p:nvPr/>
          </p:nvSpPr>
          <p:spPr>
            <a:xfrm>
              <a:off x="7409090" y="1915073"/>
              <a:ext cx="2130122" cy="12780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30121"/>
                <a:gd name="f7" fmla="val 1278072"/>
                <a:gd name="f8" fmla="+- 0 0 -90"/>
                <a:gd name="f9" fmla="*/ f3 1 2130121"/>
                <a:gd name="f10" fmla="*/ f4 1 1278072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2130121"/>
                <a:gd name="f19" fmla="*/ f15 1 1278072"/>
                <a:gd name="f20" fmla="*/ 0 f16 1"/>
                <a:gd name="f21" fmla="*/ 0 f15 1"/>
                <a:gd name="f22" fmla="*/ 2130121 f16 1"/>
                <a:gd name="f23" fmla="*/ 1278072 f15 1"/>
                <a:gd name="f24" fmla="+- f17 0 f1"/>
                <a:gd name="f25" fmla="*/ f20 1 2130121"/>
                <a:gd name="f26" fmla="*/ f21 1 1278072"/>
                <a:gd name="f27" fmla="*/ f22 1 2130121"/>
                <a:gd name="f28" fmla="*/ f23 1 1278072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2130121" h="12780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C591BD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0963" tIns="60963" rIns="60963" bIns="60963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600" b="1" i="0" u="none" strike="noStrike" kern="1200" cap="none" spc="0" baseline="0">
                  <a:solidFill>
                    <a:srgbClr val="FFFFFF"/>
                  </a:solidFill>
                  <a:uFillTx/>
                  <a:latin typeface="Bahnschrift" pitchFamily="34"/>
                </a:rPr>
                <a:t>Qualificação da Equipe</a:t>
              </a:r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4A0AE7B1-6421-F3AB-F01E-F65A4DA99F35}"/>
                </a:ext>
              </a:extLst>
            </p:cNvPr>
            <p:cNvSpPr/>
            <p:nvPr/>
          </p:nvSpPr>
          <p:spPr>
            <a:xfrm>
              <a:off x="9752222" y="1915073"/>
              <a:ext cx="2130122" cy="12780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30121"/>
                <a:gd name="f7" fmla="val 1278072"/>
                <a:gd name="f8" fmla="+- 0 0 -90"/>
                <a:gd name="f9" fmla="*/ f3 1 2130121"/>
                <a:gd name="f10" fmla="*/ f4 1 1278072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2130121"/>
                <a:gd name="f19" fmla="*/ f15 1 1278072"/>
                <a:gd name="f20" fmla="*/ 0 f16 1"/>
                <a:gd name="f21" fmla="*/ 0 f15 1"/>
                <a:gd name="f22" fmla="*/ 2130121 f16 1"/>
                <a:gd name="f23" fmla="*/ 1278072 f15 1"/>
                <a:gd name="f24" fmla="+- f17 0 f1"/>
                <a:gd name="f25" fmla="*/ f20 1 2130121"/>
                <a:gd name="f26" fmla="*/ f21 1 1278072"/>
                <a:gd name="f27" fmla="*/ f22 1 2130121"/>
                <a:gd name="f28" fmla="*/ f23 1 1278072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2130121" h="12780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B242A3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0963" tIns="60963" rIns="60963" bIns="60963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600" b="1" i="0" u="none" strike="noStrike" kern="1200" cap="none" spc="0" baseline="0">
                  <a:solidFill>
                    <a:srgbClr val="FFFFFF"/>
                  </a:solidFill>
                  <a:uFillTx/>
                  <a:latin typeface="Bahnschrift" pitchFamily="34"/>
                </a:rPr>
                <a:t>Composição dos Itens de Dispêndio</a:t>
              </a:r>
            </a:p>
          </p:txBody>
        </p:sp>
      </p:grpSp>
      <p:sp>
        <p:nvSpPr>
          <p:cNvPr id="10" name="Retângulo 6">
            <a:extLst>
              <a:ext uri="{FF2B5EF4-FFF2-40B4-BE49-F238E27FC236}">
                <a16:creationId xmlns:a16="http://schemas.microsoft.com/office/drawing/2014/main" id="{EEEC194A-3021-B952-3863-C8F736E3438A}"/>
              </a:ext>
            </a:extLst>
          </p:cNvPr>
          <p:cNvSpPr/>
          <p:nvPr/>
        </p:nvSpPr>
        <p:spPr>
          <a:xfrm>
            <a:off x="743580" y="2917996"/>
            <a:ext cx="1718194" cy="390037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084F6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5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67" b="0" i="0" u="none" strike="noStrike" kern="1200" cap="none" spc="0" baseline="0">
                <a:solidFill>
                  <a:srgbClr val="403152"/>
                </a:solidFill>
                <a:uFillTx/>
                <a:latin typeface="Bahnschrift" pitchFamily="34"/>
              </a:rPr>
              <a:t>Nota: 0 a 2</a:t>
            </a:r>
          </a:p>
        </p:txBody>
      </p:sp>
      <p:sp>
        <p:nvSpPr>
          <p:cNvPr id="11" name="Retângulo 7">
            <a:extLst>
              <a:ext uri="{FF2B5EF4-FFF2-40B4-BE49-F238E27FC236}">
                <a16:creationId xmlns:a16="http://schemas.microsoft.com/office/drawing/2014/main" id="{8D29ED42-E9FA-F235-B3C2-6F5FFD9ED1D1}"/>
              </a:ext>
            </a:extLst>
          </p:cNvPr>
          <p:cNvSpPr/>
          <p:nvPr/>
        </p:nvSpPr>
        <p:spPr>
          <a:xfrm>
            <a:off x="3104552" y="2909410"/>
            <a:ext cx="1718194" cy="390037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084F6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5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67" b="0" i="0" u="none" strike="noStrike" kern="1200" cap="none" spc="0" baseline="0">
                <a:solidFill>
                  <a:srgbClr val="403152"/>
                </a:solidFill>
                <a:uFillTx/>
                <a:latin typeface="Bahnschrift" pitchFamily="34"/>
              </a:rPr>
              <a:t>Nota: 0 a 2</a:t>
            </a:r>
          </a:p>
        </p:txBody>
      </p:sp>
      <p:sp>
        <p:nvSpPr>
          <p:cNvPr id="12" name="Retângulo 8">
            <a:extLst>
              <a:ext uri="{FF2B5EF4-FFF2-40B4-BE49-F238E27FC236}">
                <a16:creationId xmlns:a16="http://schemas.microsoft.com/office/drawing/2014/main" id="{E23EC127-58E9-390E-22D8-9F66CE896A28}"/>
              </a:ext>
            </a:extLst>
          </p:cNvPr>
          <p:cNvSpPr/>
          <p:nvPr/>
        </p:nvSpPr>
        <p:spPr>
          <a:xfrm>
            <a:off x="5494163" y="2909410"/>
            <a:ext cx="1672318" cy="390037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084F6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5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67" b="0" i="0" u="none" strike="noStrike" kern="1200" cap="none" spc="0" baseline="0">
                <a:solidFill>
                  <a:srgbClr val="403152"/>
                </a:solidFill>
                <a:uFillTx/>
                <a:latin typeface="Bahnschrift" pitchFamily="34"/>
              </a:rPr>
              <a:t>Nota: 0 a 2</a:t>
            </a:r>
          </a:p>
        </p:txBody>
      </p:sp>
      <p:sp>
        <p:nvSpPr>
          <p:cNvPr id="13" name="Retângulo 9">
            <a:extLst>
              <a:ext uri="{FF2B5EF4-FFF2-40B4-BE49-F238E27FC236}">
                <a16:creationId xmlns:a16="http://schemas.microsoft.com/office/drawing/2014/main" id="{D698BDD3-B725-7A63-874E-5BF894AFF1C2}"/>
              </a:ext>
            </a:extLst>
          </p:cNvPr>
          <p:cNvSpPr/>
          <p:nvPr/>
        </p:nvSpPr>
        <p:spPr>
          <a:xfrm>
            <a:off x="7781324" y="2899004"/>
            <a:ext cx="1737405" cy="390037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084F6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5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67" b="0" i="0" u="none" strike="noStrike" kern="1200" cap="none" spc="0" baseline="0">
                <a:solidFill>
                  <a:srgbClr val="403152"/>
                </a:solidFill>
                <a:uFillTx/>
                <a:latin typeface="Bahnschrift" pitchFamily="34"/>
              </a:rPr>
              <a:t>Nota: 0 a 2</a:t>
            </a:r>
          </a:p>
        </p:txBody>
      </p:sp>
      <p:sp>
        <p:nvSpPr>
          <p:cNvPr id="14" name="Retângulo 11">
            <a:extLst>
              <a:ext uri="{FF2B5EF4-FFF2-40B4-BE49-F238E27FC236}">
                <a16:creationId xmlns:a16="http://schemas.microsoft.com/office/drawing/2014/main" id="{893479BF-983E-C779-6B57-90DA00E98DDA}"/>
              </a:ext>
            </a:extLst>
          </p:cNvPr>
          <p:cNvSpPr/>
          <p:nvPr/>
        </p:nvSpPr>
        <p:spPr>
          <a:xfrm>
            <a:off x="10142533" y="2897020"/>
            <a:ext cx="1737405" cy="390037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084F6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5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67" b="0" i="0" u="none" strike="noStrike" kern="1200" cap="none" spc="0" baseline="0">
                <a:solidFill>
                  <a:srgbClr val="403152"/>
                </a:solidFill>
                <a:uFillTx/>
                <a:latin typeface="Bahnschrift" pitchFamily="34"/>
              </a:rPr>
              <a:t>Nota: 0 a 2</a:t>
            </a:r>
          </a:p>
        </p:txBody>
      </p:sp>
      <p:grpSp>
        <p:nvGrpSpPr>
          <p:cNvPr id="15" name="Diagrama 12">
            <a:extLst>
              <a:ext uri="{FF2B5EF4-FFF2-40B4-BE49-F238E27FC236}">
                <a16:creationId xmlns:a16="http://schemas.microsoft.com/office/drawing/2014/main" id="{8710164E-7019-50D8-F341-AE42E0402A72}"/>
              </a:ext>
            </a:extLst>
          </p:cNvPr>
          <p:cNvGrpSpPr/>
          <p:nvPr/>
        </p:nvGrpSpPr>
        <p:grpSpPr>
          <a:xfrm>
            <a:off x="328863" y="4408267"/>
            <a:ext cx="11506590" cy="1278084"/>
            <a:chOff x="328863" y="4408267"/>
            <a:chExt cx="11506590" cy="1278084"/>
          </a:xfrm>
        </p:grpSpPr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DF98653E-3086-A747-1C4C-D3547F406A45}"/>
                </a:ext>
              </a:extLst>
            </p:cNvPr>
            <p:cNvSpPr/>
            <p:nvPr/>
          </p:nvSpPr>
          <p:spPr>
            <a:xfrm>
              <a:off x="328863" y="4408267"/>
              <a:ext cx="2130122" cy="12780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30121"/>
                <a:gd name="f7" fmla="val 1278072"/>
                <a:gd name="f8" fmla="+- 0 0 -90"/>
                <a:gd name="f9" fmla="*/ f3 1 2130121"/>
                <a:gd name="f10" fmla="*/ f4 1 1278072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2130121"/>
                <a:gd name="f19" fmla="*/ f15 1 1278072"/>
                <a:gd name="f20" fmla="*/ 0 f16 1"/>
                <a:gd name="f21" fmla="*/ 0 f15 1"/>
                <a:gd name="f22" fmla="*/ 2130121 f16 1"/>
                <a:gd name="f23" fmla="*/ 1278072 f15 1"/>
                <a:gd name="f24" fmla="+- f17 0 f1"/>
                <a:gd name="f25" fmla="*/ f20 1 2130121"/>
                <a:gd name="f26" fmla="*/ f21 1 1278072"/>
                <a:gd name="f27" fmla="*/ f22 1 2130121"/>
                <a:gd name="f28" fmla="*/ f23 1 1278072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2130121" h="12780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0F9ED5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0963" tIns="60963" rIns="60963" bIns="60963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600" b="1" i="0" u="none" strike="noStrike" kern="1200" cap="none" spc="0" baseline="0">
                  <a:solidFill>
                    <a:srgbClr val="FFFFFF"/>
                  </a:solidFill>
                  <a:uFillTx/>
                  <a:latin typeface="Bahnschrift" pitchFamily="34"/>
                </a:rPr>
                <a:t>Relevância do Tema dentro das Prioridades do Setor</a:t>
              </a:r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DD3BC4DC-5487-989B-3B6F-FD64EA04C25E}"/>
                </a:ext>
              </a:extLst>
            </p:cNvPr>
            <p:cNvSpPr/>
            <p:nvPr/>
          </p:nvSpPr>
          <p:spPr>
            <a:xfrm>
              <a:off x="2675927" y="4408276"/>
              <a:ext cx="2130122" cy="12780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30121"/>
                <a:gd name="f7" fmla="val 1278072"/>
                <a:gd name="f8" fmla="+- 0 0 -90"/>
                <a:gd name="f9" fmla="*/ f3 1 2130121"/>
                <a:gd name="f10" fmla="*/ f4 1 1278072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2130121"/>
                <a:gd name="f19" fmla="*/ f15 1 1278072"/>
                <a:gd name="f20" fmla="*/ 0 f16 1"/>
                <a:gd name="f21" fmla="*/ 0 f15 1"/>
                <a:gd name="f22" fmla="*/ 2130121 f16 1"/>
                <a:gd name="f23" fmla="*/ 1278072 f15 1"/>
                <a:gd name="f24" fmla="+- f17 0 f1"/>
                <a:gd name="f25" fmla="*/ f20 1 2130121"/>
                <a:gd name="f26" fmla="*/ f21 1 1278072"/>
                <a:gd name="f27" fmla="*/ f22 1 2130121"/>
                <a:gd name="f28" fmla="*/ f23 1 1278072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2130121" h="12780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1745C7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0963" tIns="60963" rIns="60963" bIns="60963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600" b="1" i="0" u="none" strike="noStrike" kern="1200" cap="none" spc="0" baseline="0">
                  <a:solidFill>
                    <a:srgbClr val="FFFFFF"/>
                  </a:solidFill>
                  <a:uFillTx/>
                  <a:latin typeface="Bahnschrift" pitchFamily="34"/>
                </a:rPr>
                <a:t>Impacto na Estrutura de Mercado</a:t>
              </a:r>
              <a:endParaRPr lang="pt-BR" sz="1600" b="1" i="0" u="sng" strike="noStrike" kern="1200" cap="none" spc="0" baseline="0">
                <a:solidFill>
                  <a:srgbClr val="FFFFFF"/>
                </a:solidFill>
                <a:uFillTx/>
                <a:latin typeface="Bahnschrift" pitchFamily="34"/>
              </a:endParaRPr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3A6E20BA-88B0-1F72-FA26-25908294BF2E}"/>
                </a:ext>
              </a:extLst>
            </p:cNvPr>
            <p:cNvSpPr/>
            <p:nvPr/>
          </p:nvSpPr>
          <p:spPr>
            <a:xfrm>
              <a:off x="5019068" y="4408276"/>
              <a:ext cx="2130122" cy="12780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30121"/>
                <a:gd name="f7" fmla="val 1278072"/>
                <a:gd name="f8" fmla="+- 0 0 -90"/>
                <a:gd name="f9" fmla="*/ f3 1 2130121"/>
                <a:gd name="f10" fmla="*/ f4 1 1278072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2130121"/>
                <a:gd name="f19" fmla="*/ f15 1 1278072"/>
                <a:gd name="f20" fmla="*/ 0 f16 1"/>
                <a:gd name="f21" fmla="*/ 0 f15 1"/>
                <a:gd name="f22" fmla="*/ 2130121 f16 1"/>
                <a:gd name="f23" fmla="*/ 1278072 f15 1"/>
                <a:gd name="f24" fmla="+- f17 0 f1"/>
                <a:gd name="f25" fmla="*/ f20 1 2130121"/>
                <a:gd name="f26" fmla="*/ f21 1 1278072"/>
                <a:gd name="f27" fmla="*/ f22 1 2130121"/>
                <a:gd name="f28" fmla="*/ f23 1 1278072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2130121" h="12780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3C1EBA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0963" tIns="60963" rIns="60963" bIns="60963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600" b="1" i="0" u="none" strike="noStrike" kern="1200" cap="none" spc="0" baseline="0">
                  <a:solidFill>
                    <a:srgbClr val="FFFFFF"/>
                  </a:solidFill>
                  <a:uFillTx/>
                  <a:latin typeface="Bahnschrift" pitchFamily="34"/>
                </a:rPr>
                <a:t>Parceria com ICTs</a:t>
              </a:r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0ADF1E02-4560-8168-233E-F9DC262AE8B9}"/>
                </a:ext>
              </a:extLst>
            </p:cNvPr>
            <p:cNvSpPr/>
            <p:nvPr/>
          </p:nvSpPr>
          <p:spPr>
            <a:xfrm>
              <a:off x="7362200" y="4408276"/>
              <a:ext cx="2130122" cy="12780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30121"/>
                <a:gd name="f7" fmla="val 1278072"/>
                <a:gd name="f8" fmla="+- 0 0 -90"/>
                <a:gd name="f9" fmla="*/ f3 1 2130121"/>
                <a:gd name="f10" fmla="*/ f4 1 1278072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2130121"/>
                <a:gd name="f19" fmla="*/ f15 1 1278072"/>
                <a:gd name="f20" fmla="*/ 0 f16 1"/>
                <a:gd name="f21" fmla="*/ 0 f15 1"/>
                <a:gd name="f22" fmla="*/ 2130121 f16 1"/>
                <a:gd name="f23" fmla="*/ 1278072 f15 1"/>
                <a:gd name="f24" fmla="+- f17 0 f1"/>
                <a:gd name="f25" fmla="*/ f20 1 2130121"/>
                <a:gd name="f26" fmla="*/ f21 1 1278072"/>
                <a:gd name="f27" fmla="*/ f22 1 2130121"/>
                <a:gd name="f28" fmla="*/ f23 1 1278072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2130121" h="12780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7D25AD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0963" tIns="60963" rIns="60963" bIns="60963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600" b="1" i="0" u="none" strike="noStrike" kern="1200" cap="none" spc="0" baseline="0">
                  <a:solidFill>
                    <a:srgbClr val="FFFFFF"/>
                  </a:solidFill>
                  <a:uFillTx/>
                  <a:latin typeface="Bahnschrift" pitchFamily="34"/>
                </a:rPr>
                <a:t>Internacionalização</a:t>
              </a:r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EE629CC8-CFD8-51B5-32E9-97E5132E6E96}"/>
                </a:ext>
              </a:extLst>
            </p:cNvPr>
            <p:cNvSpPr/>
            <p:nvPr/>
          </p:nvSpPr>
          <p:spPr>
            <a:xfrm>
              <a:off x="9705331" y="4408276"/>
              <a:ext cx="2130122" cy="12780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30121"/>
                <a:gd name="f7" fmla="val 1278072"/>
                <a:gd name="f8" fmla="+- 0 0 -90"/>
                <a:gd name="f9" fmla="*/ f3 1 2130121"/>
                <a:gd name="f10" fmla="*/ f4 1 1278072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2130121"/>
                <a:gd name="f19" fmla="*/ f15 1 1278072"/>
                <a:gd name="f20" fmla="*/ 0 f16 1"/>
                <a:gd name="f21" fmla="*/ 0 f15 1"/>
                <a:gd name="f22" fmla="*/ 2130121 f16 1"/>
                <a:gd name="f23" fmla="*/ 1278072 f15 1"/>
                <a:gd name="f24" fmla="+- f17 0 f1"/>
                <a:gd name="f25" fmla="*/ f20 1 2130121"/>
                <a:gd name="f26" fmla="*/ f21 1 1278072"/>
                <a:gd name="f27" fmla="*/ f22 1 2130121"/>
                <a:gd name="f28" fmla="*/ f23 1 1278072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2130121" h="1278072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A02B93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0963" tIns="60963" rIns="60963" bIns="60963" anchor="ctr" anchorCtr="1" compatLnSpc="1">
              <a:noAutofit/>
            </a:bodyPr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600" b="1" i="0" u="none" strike="noStrike" kern="1200" cap="none" spc="0" baseline="0">
                  <a:solidFill>
                    <a:srgbClr val="FFFFFF"/>
                  </a:solidFill>
                  <a:uFillTx/>
                  <a:latin typeface="Bahnschrift" pitchFamily="34"/>
                </a:rPr>
                <a:t>Externalidades</a:t>
              </a:r>
            </a:p>
          </p:txBody>
        </p:sp>
      </p:grpSp>
      <p:sp>
        <p:nvSpPr>
          <p:cNvPr id="21" name="Retângulo 13">
            <a:extLst>
              <a:ext uri="{FF2B5EF4-FFF2-40B4-BE49-F238E27FC236}">
                <a16:creationId xmlns:a16="http://schemas.microsoft.com/office/drawing/2014/main" id="{D65A75AB-BF3A-D006-F10D-5D37867A4E32}"/>
              </a:ext>
            </a:extLst>
          </p:cNvPr>
          <p:cNvSpPr/>
          <p:nvPr/>
        </p:nvSpPr>
        <p:spPr>
          <a:xfrm>
            <a:off x="1070259" y="3820216"/>
            <a:ext cx="3458379" cy="50276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1" indent="0" algn="just" defTabSz="609584" rtl="0" fontAlgn="auto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67" b="1" i="0" u="none" strike="noStrike" kern="1200" cap="none" spc="0" baseline="0">
                <a:solidFill>
                  <a:srgbClr val="0A4C4C"/>
                </a:solidFill>
                <a:uFillTx/>
                <a:latin typeface="Bebas Neue" pitchFamily="34"/>
                <a:cs typeface="Arial" pitchFamily="34"/>
              </a:rPr>
              <a:t>2) Relevância da Inovação</a:t>
            </a:r>
          </a:p>
        </p:txBody>
      </p:sp>
      <p:sp>
        <p:nvSpPr>
          <p:cNvPr id="22" name="Retângulo 18">
            <a:extLst>
              <a:ext uri="{FF2B5EF4-FFF2-40B4-BE49-F238E27FC236}">
                <a16:creationId xmlns:a16="http://schemas.microsoft.com/office/drawing/2014/main" id="{13AA8785-1603-76E2-31E0-4478233726FF}"/>
              </a:ext>
            </a:extLst>
          </p:cNvPr>
          <p:cNvSpPr/>
          <p:nvPr/>
        </p:nvSpPr>
        <p:spPr>
          <a:xfrm>
            <a:off x="720976" y="5481087"/>
            <a:ext cx="1737405" cy="390037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084F6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5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67" b="0" i="0" u="none" strike="noStrike" kern="1200" cap="none" spc="0" baseline="0">
                <a:solidFill>
                  <a:srgbClr val="403152"/>
                </a:solidFill>
                <a:uFillTx/>
                <a:latin typeface="Bahnschrift" pitchFamily="34"/>
              </a:rPr>
              <a:t>Nota: 0 a 2</a:t>
            </a:r>
          </a:p>
        </p:txBody>
      </p:sp>
      <p:sp>
        <p:nvSpPr>
          <p:cNvPr id="23" name="Retângulo 19">
            <a:extLst>
              <a:ext uri="{FF2B5EF4-FFF2-40B4-BE49-F238E27FC236}">
                <a16:creationId xmlns:a16="http://schemas.microsoft.com/office/drawing/2014/main" id="{31994033-BEA7-379B-FEB9-74F10D22494F}"/>
              </a:ext>
            </a:extLst>
          </p:cNvPr>
          <p:cNvSpPr/>
          <p:nvPr/>
        </p:nvSpPr>
        <p:spPr>
          <a:xfrm>
            <a:off x="3061859" y="5472501"/>
            <a:ext cx="1737405" cy="390037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084F6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5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67" b="0" i="0" u="none" strike="noStrike" kern="1200" cap="none" spc="0" baseline="0">
                <a:solidFill>
                  <a:srgbClr val="403152"/>
                </a:solidFill>
                <a:uFillTx/>
                <a:latin typeface="Bahnschrift" pitchFamily="34"/>
              </a:rPr>
              <a:t>Nota: 0 a 2</a:t>
            </a:r>
          </a:p>
        </p:txBody>
      </p:sp>
      <p:sp>
        <p:nvSpPr>
          <p:cNvPr id="24" name="Retângulo 20">
            <a:extLst>
              <a:ext uri="{FF2B5EF4-FFF2-40B4-BE49-F238E27FC236}">
                <a16:creationId xmlns:a16="http://schemas.microsoft.com/office/drawing/2014/main" id="{4AD1BDDF-04A6-6FB4-CD9B-85AACFB34203}"/>
              </a:ext>
            </a:extLst>
          </p:cNvPr>
          <p:cNvSpPr/>
          <p:nvPr/>
        </p:nvSpPr>
        <p:spPr>
          <a:xfrm>
            <a:off x="5395526" y="5472501"/>
            <a:ext cx="1737405" cy="390037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084F6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5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67" b="0" i="0" u="none" strike="noStrike" kern="1200" cap="none" spc="0" baseline="0">
                <a:solidFill>
                  <a:srgbClr val="403152"/>
                </a:solidFill>
                <a:uFillTx/>
                <a:latin typeface="Bahnschrift" pitchFamily="34"/>
              </a:rPr>
              <a:t>Nota: 0 a 2</a:t>
            </a:r>
          </a:p>
        </p:txBody>
      </p:sp>
      <p:sp>
        <p:nvSpPr>
          <p:cNvPr id="25" name="Retângulo 22">
            <a:extLst>
              <a:ext uri="{FF2B5EF4-FFF2-40B4-BE49-F238E27FC236}">
                <a16:creationId xmlns:a16="http://schemas.microsoft.com/office/drawing/2014/main" id="{17A7592F-638F-8C3D-E265-3CCA40696692}"/>
              </a:ext>
            </a:extLst>
          </p:cNvPr>
          <p:cNvSpPr/>
          <p:nvPr/>
        </p:nvSpPr>
        <p:spPr>
          <a:xfrm>
            <a:off x="7749201" y="5462095"/>
            <a:ext cx="1737405" cy="390037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084F6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5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67" b="0" i="0" u="none" strike="noStrike" kern="1200" cap="none" spc="0" baseline="0">
                <a:solidFill>
                  <a:srgbClr val="403152"/>
                </a:solidFill>
                <a:uFillTx/>
                <a:latin typeface="Bahnschrift" pitchFamily="34"/>
              </a:rPr>
              <a:t>Nota: 0 a 2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DB96C749-A4B0-81C0-981E-5004684E92D3}"/>
              </a:ext>
            </a:extLst>
          </p:cNvPr>
          <p:cNvSpPr/>
          <p:nvPr/>
        </p:nvSpPr>
        <p:spPr>
          <a:xfrm>
            <a:off x="10090312" y="5460120"/>
            <a:ext cx="1737405" cy="390037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084F6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5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67" b="0" i="0" u="none" strike="noStrike" kern="1200" cap="none" spc="0" baseline="0">
                <a:solidFill>
                  <a:srgbClr val="403152"/>
                </a:solidFill>
                <a:uFillTx/>
                <a:latin typeface="Bahnschrift" pitchFamily="34"/>
              </a:rPr>
              <a:t>Nota: 0 a 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76C9B86-25F3-FB28-7EF5-B17D8E60D0E9}"/>
              </a:ext>
            </a:extLst>
          </p:cNvPr>
          <p:cNvSpPr/>
          <p:nvPr/>
        </p:nvSpPr>
        <p:spPr>
          <a:xfrm>
            <a:off x="1044265" y="3757938"/>
            <a:ext cx="3458376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609585">
              <a:spcBef>
                <a:spcPts val="400"/>
              </a:spcBef>
              <a:spcAft>
                <a:spcPts val="400"/>
              </a:spcAft>
              <a:defRPr/>
            </a:pPr>
            <a:r>
              <a:rPr lang="pt-BR" altLang="pt-BR" sz="2667" b="1" dirty="0">
                <a:solidFill>
                  <a:srgbClr val="0A4C4C"/>
                </a:solidFill>
                <a:latin typeface="Bebas Neue" panose="020B0606020202050201" pitchFamily="34" charset="0"/>
                <a:cs typeface="Arial" panose="020B0604020202020204" pitchFamily="34" charset="0"/>
              </a:rPr>
              <a:t>5) CONSISTÊNCIA DA PROPOSTA</a:t>
            </a:r>
            <a:endParaRPr lang="pt-BR" sz="2667" b="1" dirty="0">
              <a:solidFill>
                <a:srgbClr val="0A4C4C"/>
              </a:solidFill>
              <a:latin typeface="Bebas Neue" panose="020B0606020202050201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052BEAF-1B2B-9497-2044-BC946BB71E0A}"/>
              </a:ext>
            </a:extLst>
          </p:cNvPr>
          <p:cNvSpPr/>
          <p:nvPr/>
        </p:nvSpPr>
        <p:spPr>
          <a:xfrm>
            <a:off x="501352" y="4245272"/>
            <a:ext cx="1106634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defTabSz="609585">
              <a:spcBef>
                <a:spcPts val="800"/>
              </a:spcBef>
              <a:spcAft>
                <a:spcPts val="800"/>
              </a:spcAft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Analisará os seguintes parâmetros: adequação da equipe executora aos desenvolvimentos propostos, maturidade tecnológica (TRL), metodologia, adequação das metas físicas, atividades, indicadores físicos, orçamento e prazos.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452AAC4-B49C-36FB-F25E-3B79DB74CD7D}"/>
              </a:ext>
            </a:extLst>
          </p:cNvPr>
          <p:cNvSpPr/>
          <p:nvPr/>
        </p:nvSpPr>
        <p:spPr>
          <a:xfrm>
            <a:off x="10043520" y="4828856"/>
            <a:ext cx="1557429" cy="39004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r>
              <a:rPr lang="pt-BR" sz="1867" dirty="0">
                <a:solidFill>
                  <a:srgbClr val="8064A2">
                    <a:lumMod val="50000"/>
                  </a:srgbClr>
                </a:solidFill>
                <a:latin typeface="Bahnschrift" panose="020B0502040204020203" pitchFamily="34" charset="0"/>
              </a:rPr>
              <a:t>Sim ou Não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E0F5027-355A-195C-DAF8-EAF23BA5E8C2}"/>
              </a:ext>
            </a:extLst>
          </p:cNvPr>
          <p:cNvSpPr/>
          <p:nvPr/>
        </p:nvSpPr>
        <p:spPr>
          <a:xfrm>
            <a:off x="532148" y="5267518"/>
            <a:ext cx="8526672" cy="10770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 defTabSz="609585">
              <a:spcBef>
                <a:spcPts val="800"/>
              </a:spcBef>
              <a:spcAft>
                <a:spcPts val="800"/>
              </a:spcAft>
              <a:defRPr/>
            </a:pPr>
            <a:r>
              <a:rPr lang="pt-BR" sz="2133" b="1" u="sng" dirty="0">
                <a:solidFill>
                  <a:prstClr val="black">
                    <a:lumMod val="50000"/>
                    <a:lumOff val="50000"/>
                  </a:prstClr>
                </a:solidFill>
                <a:latin typeface="Bahnschrift" panose="020B0502040204020203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Requisitos para aprovação</a:t>
            </a:r>
            <a:r>
              <a:rPr lang="pt-BR" sz="2133" u="sng" dirty="0">
                <a:solidFill>
                  <a:prstClr val="black">
                    <a:lumMod val="50000"/>
                    <a:lumOff val="50000"/>
                  </a:prstClr>
                </a:solidFill>
                <a:latin typeface="Bahnschrift" panose="020B0502040204020203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:</a:t>
            </a:r>
            <a:r>
              <a:rPr lang="pt-BR" sz="2133" dirty="0">
                <a:solidFill>
                  <a:prstClr val="black">
                    <a:lumMod val="50000"/>
                    <a:lumOff val="50000"/>
                  </a:prstClr>
                </a:solidFill>
                <a:latin typeface="Bahnschrift" panose="020B0502040204020203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 Proposta consistente e com nota mínima </a:t>
            </a:r>
            <a:r>
              <a:rPr lang="pt-BR" sz="213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igual ou superior a </a:t>
            </a:r>
            <a:r>
              <a:rPr lang="pt-BR" sz="2130" dirty="0">
                <a:solidFill>
                  <a:schemeClr val="accent5">
                    <a:lumMod val="50000"/>
                  </a:schemeClr>
                </a:solidFill>
                <a:latin typeface="Bahnschrift" panose="020B0502040204020203" pitchFamily="34" charset="0"/>
              </a:rPr>
              <a:t>14 (quatorze) pontos</a:t>
            </a:r>
            <a:r>
              <a:rPr lang="pt-BR" sz="2133" dirty="0">
                <a:solidFill>
                  <a:prstClr val="black">
                    <a:lumMod val="50000"/>
                    <a:lumOff val="50000"/>
                  </a:prstClr>
                </a:solidFill>
                <a:latin typeface="Bahnschrift" panose="020B0502040204020203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, considerando-se o Grau de Inovação, Relevância da Inovação e Regionalização. </a:t>
            </a:r>
            <a:endParaRPr lang="pt-BR" sz="2133" b="1" dirty="0">
              <a:solidFill>
                <a:schemeClr val="accent5">
                  <a:lumMod val="75000"/>
                </a:schemeClr>
              </a:solidFill>
              <a:latin typeface="Bahnschrift" panose="020B0502040204020203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2" name="Picture 2" descr="Aprovado - ícones de arquivos e pastas grátis">
            <a:extLst>
              <a:ext uri="{FF2B5EF4-FFF2-40B4-BE49-F238E27FC236}">
                <a16:creationId xmlns:a16="http://schemas.microsoft.com/office/drawing/2014/main" id="{089250F9-F3E0-AE66-523D-E74F8F0BC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308" y="5365621"/>
            <a:ext cx="966541" cy="96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79F3B483-63F2-ADE1-25C6-04CEE72C5EB9}"/>
              </a:ext>
            </a:extLst>
          </p:cNvPr>
          <p:cNvSpPr/>
          <p:nvPr/>
        </p:nvSpPr>
        <p:spPr>
          <a:xfrm>
            <a:off x="1024989" y="1789100"/>
            <a:ext cx="3458376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609585">
              <a:spcBef>
                <a:spcPts val="400"/>
              </a:spcBef>
              <a:spcAft>
                <a:spcPts val="400"/>
              </a:spcAft>
              <a:defRPr/>
            </a:pPr>
            <a:r>
              <a:rPr lang="pt-BR" altLang="pt-BR" sz="2667" b="1" dirty="0">
                <a:solidFill>
                  <a:srgbClr val="0A4C4C"/>
                </a:solidFill>
                <a:latin typeface="Bebas Neue" panose="020B0606020202050201" pitchFamily="34" charset="0"/>
                <a:cs typeface="Arial" panose="020B0604020202020204" pitchFamily="34" charset="0"/>
              </a:rPr>
              <a:t>3) </a:t>
            </a:r>
            <a:r>
              <a:rPr lang="pt-BR" sz="2667" b="1" dirty="0">
                <a:solidFill>
                  <a:srgbClr val="0A4C4C"/>
                </a:solidFill>
                <a:latin typeface="Bebas Neue" panose="020B0606020202050201" pitchFamily="34" charset="0"/>
                <a:cs typeface="Arial" panose="020B0604020202020204" pitchFamily="34" charset="0"/>
              </a:rPr>
              <a:t>Regionalização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26169A9-6887-5255-4393-B7791089BCD0}"/>
              </a:ext>
            </a:extLst>
          </p:cNvPr>
          <p:cNvSpPr/>
          <p:nvPr/>
        </p:nvSpPr>
        <p:spPr>
          <a:xfrm>
            <a:off x="303105" y="2256950"/>
            <a:ext cx="11066343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defTabSz="609585">
              <a:spcBef>
                <a:spcPts val="800"/>
              </a:spcBef>
              <a:spcAft>
                <a:spcPts val="800"/>
              </a:spcAft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Local principal de execução do projeto está na região Norte, Nordeste ou Centro-Oeste.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426C401-DD2E-2E99-6C83-988D6A08D3D4}"/>
              </a:ext>
            </a:extLst>
          </p:cNvPr>
          <p:cNvSpPr/>
          <p:nvPr/>
        </p:nvSpPr>
        <p:spPr>
          <a:xfrm>
            <a:off x="9864383" y="2447869"/>
            <a:ext cx="1736566" cy="39004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r>
              <a:rPr lang="pt-BR" sz="1867" dirty="0">
                <a:solidFill>
                  <a:srgbClr val="4F81BD">
                    <a:lumMod val="75000"/>
                  </a:srgbClr>
                </a:solidFill>
                <a:latin typeface="Bahnschrift" panose="020B0502040204020203" pitchFamily="34" charset="0"/>
              </a:rPr>
              <a:t>Nota: 0 e 1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F11E929-9500-B782-6638-42BBC938EA16}"/>
              </a:ext>
            </a:extLst>
          </p:cNvPr>
          <p:cNvSpPr/>
          <p:nvPr/>
        </p:nvSpPr>
        <p:spPr>
          <a:xfrm>
            <a:off x="1024989" y="2690253"/>
            <a:ext cx="3458376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609585">
              <a:spcBef>
                <a:spcPts val="400"/>
              </a:spcBef>
              <a:spcAft>
                <a:spcPts val="400"/>
              </a:spcAft>
              <a:defRPr/>
            </a:pPr>
            <a:r>
              <a:rPr lang="pt-BR" altLang="pt-BR" sz="2667" b="1" dirty="0">
                <a:solidFill>
                  <a:srgbClr val="0A4C4C"/>
                </a:solidFill>
                <a:latin typeface="Bebas Neue" panose="020B0606020202050201" pitchFamily="34" charset="0"/>
                <a:cs typeface="Arial" panose="020B0604020202020204" pitchFamily="34" charset="0"/>
              </a:rPr>
              <a:t>4) </a:t>
            </a:r>
            <a:r>
              <a:rPr lang="pt-BR" sz="2667" b="1" dirty="0">
                <a:solidFill>
                  <a:srgbClr val="0A4C4C"/>
                </a:solidFill>
                <a:latin typeface="Bebas Neue" panose="020B0606020202050201" pitchFamily="34" charset="0"/>
                <a:cs typeface="Arial" panose="020B0604020202020204" pitchFamily="34" charset="0"/>
              </a:rPr>
              <a:t>Parcerias Sociais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89EC877-CA2B-C5FF-BCB8-DD8F545F0A93}"/>
              </a:ext>
            </a:extLst>
          </p:cNvPr>
          <p:cNvSpPr/>
          <p:nvPr/>
        </p:nvSpPr>
        <p:spPr>
          <a:xfrm>
            <a:off x="303105" y="3158103"/>
            <a:ext cx="1106634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 defTabSz="609585">
              <a:spcBef>
                <a:spcPts val="800"/>
              </a:spcBef>
              <a:spcAft>
                <a:spcPts val="800"/>
              </a:spcAft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Cooperativas, Cooperativas de Catadores, associações, redes organizadas, ou demais formas coletivas de pequenos produtores da biodiversidade 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992C71E-E7CD-5436-E996-E92417E58755}"/>
              </a:ext>
            </a:extLst>
          </p:cNvPr>
          <p:cNvSpPr/>
          <p:nvPr/>
        </p:nvSpPr>
        <p:spPr>
          <a:xfrm>
            <a:off x="9831129" y="3549300"/>
            <a:ext cx="1736566" cy="39004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r>
              <a:rPr lang="pt-BR" sz="1867" dirty="0">
                <a:solidFill>
                  <a:srgbClr val="4F81BD">
                    <a:lumMod val="75000"/>
                  </a:srgbClr>
                </a:solidFill>
                <a:latin typeface="Bahnschrift" panose="020B0502040204020203" pitchFamily="34" charset="0"/>
              </a:rPr>
              <a:t>Nota: 0 e 1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F817E75B-1481-BF82-033F-4CBDEABB22C1}"/>
              </a:ext>
            </a:extLst>
          </p:cNvPr>
          <p:cNvSpPr txBox="1"/>
          <p:nvPr/>
        </p:nvSpPr>
        <p:spPr>
          <a:xfrm>
            <a:off x="303105" y="240828"/>
            <a:ext cx="11510522" cy="9006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16" tIns="60963" rIns="121916" bIns="60963" anchor="ctr" anchorCtr="0" compatLnSpc="1">
            <a:normAutofit/>
          </a:bodyPr>
          <a:lstStyle/>
          <a:p>
            <a:pPr marL="0" marR="0" lvl="0" indent="0" algn="l" defTabSz="6095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733" b="1" i="0" u="none" strike="noStrike" kern="1200" cap="none" spc="0" baseline="0" dirty="0">
                <a:solidFill>
                  <a:srgbClr val="0A4C4C"/>
                </a:solidFill>
                <a:uFillTx/>
                <a:latin typeface="Bebas Neue" pitchFamily="34"/>
              </a:rPr>
              <a:t>Critérios de Seleção – An</a:t>
            </a:r>
            <a:r>
              <a:rPr lang="pt-BR" sz="3733" b="1" dirty="0">
                <a:solidFill>
                  <a:srgbClr val="0A4C4C"/>
                </a:solidFill>
                <a:latin typeface="Bebas Neue" pitchFamily="34"/>
              </a:rPr>
              <a:t>á</a:t>
            </a:r>
            <a:r>
              <a:rPr lang="pt-BR" sz="3733" b="1" i="0" u="none" strike="noStrike" kern="1200" cap="none" spc="0" baseline="0" dirty="0">
                <a:solidFill>
                  <a:srgbClr val="0A4C4C"/>
                </a:solidFill>
                <a:uFillTx/>
                <a:latin typeface="Bebas Neue" pitchFamily="34"/>
              </a:rPr>
              <a:t>lise de Mérito</a:t>
            </a:r>
          </a:p>
        </p:txBody>
      </p:sp>
    </p:spTree>
    <p:extLst>
      <p:ext uri="{BB962C8B-B14F-4D97-AF65-F5344CB8AC3E}">
        <p14:creationId xmlns:p14="http://schemas.microsoft.com/office/powerpoint/2010/main" val="24838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864433A-0D29-19C7-DBB0-17040DE43BFC}"/>
              </a:ext>
            </a:extLst>
          </p:cNvPr>
          <p:cNvSpPr/>
          <p:nvPr/>
        </p:nvSpPr>
        <p:spPr>
          <a:xfrm>
            <a:off x="-77641" y="-10040"/>
            <a:ext cx="12269638" cy="686804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AB50D34-D2E1-4A87-56D0-63A0234432D1}"/>
              </a:ext>
            </a:extLst>
          </p:cNvPr>
          <p:cNvSpPr txBox="1"/>
          <p:nvPr/>
        </p:nvSpPr>
        <p:spPr>
          <a:xfrm>
            <a:off x="469910" y="73654"/>
            <a:ext cx="11240664" cy="6258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09566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467" b="0" i="0" u="sng" strike="noStrike" kern="1200" cap="none" spc="0" baseline="0">
                <a:solidFill>
                  <a:srgbClr val="0A504E"/>
                </a:solidFill>
                <a:uFillTx/>
                <a:latin typeface="Bebas Neue Bold"/>
                <a:cs typeface="Bebas Neue Regular"/>
              </a:rPr>
              <a:t>LANÇAMENTO</a:t>
            </a:r>
            <a:r>
              <a:rPr lang="pt-BR" sz="3467" b="0" i="0" u="none" strike="noStrike" kern="1200" cap="none" spc="0" baseline="0">
                <a:solidFill>
                  <a:srgbClr val="0A504E"/>
                </a:solidFill>
                <a:uFillTx/>
                <a:latin typeface="Bebas Neue Bold"/>
                <a:cs typeface="Bebas Neue Regular"/>
              </a:rPr>
              <a:t>: FINEP MAIS INOVAÇÃO – RODADA 2</a:t>
            </a:r>
            <a:endParaRPr lang="en-US" sz="3467" b="0" i="0" u="none" strike="noStrike" kern="1200" cap="none" spc="0" baseline="0">
              <a:solidFill>
                <a:srgbClr val="0A504E"/>
              </a:solidFill>
              <a:uFillTx/>
              <a:latin typeface="Bebas Neue Bold"/>
              <a:cs typeface="Bebas Neue Regular"/>
            </a:endParaRPr>
          </a:p>
        </p:txBody>
      </p:sp>
      <p:sp>
        <p:nvSpPr>
          <p:cNvPr id="4" name="Retângulo 2">
            <a:extLst>
              <a:ext uri="{FF2B5EF4-FFF2-40B4-BE49-F238E27FC236}">
                <a16:creationId xmlns:a16="http://schemas.microsoft.com/office/drawing/2014/main" id="{10087C1C-6B48-0716-967A-0E5EFB711BC0}"/>
              </a:ext>
            </a:extLst>
          </p:cNvPr>
          <p:cNvSpPr/>
          <p:nvPr/>
        </p:nvSpPr>
        <p:spPr>
          <a:xfrm>
            <a:off x="66787" y="2649153"/>
            <a:ext cx="7884002" cy="4079997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5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Retângulo 7">
            <a:extLst>
              <a:ext uri="{FF2B5EF4-FFF2-40B4-BE49-F238E27FC236}">
                <a16:creationId xmlns:a16="http://schemas.microsoft.com/office/drawing/2014/main" id="{7FDF0811-2234-6F4F-2ACD-A42E3F6640A8}"/>
              </a:ext>
            </a:extLst>
          </p:cNvPr>
          <p:cNvSpPr/>
          <p:nvPr/>
        </p:nvSpPr>
        <p:spPr>
          <a:xfrm>
            <a:off x="319518" y="1132740"/>
            <a:ext cx="5382542" cy="37965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609584" rtl="0" fontAlgn="auto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67" b="1" i="0" u="none" strike="noStrike" kern="1200" cap="none" spc="0" baseline="0">
                <a:solidFill>
                  <a:srgbClr val="212529"/>
                </a:solidFill>
                <a:uFillTx/>
                <a:latin typeface="Bahnschrift" pitchFamily="34"/>
              </a:rPr>
              <a:t>13 chamadas públicas de Subvenção Econômica</a:t>
            </a:r>
          </a:p>
        </p:txBody>
      </p:sp>
      <p:sp>
        <p:nvSpPr>
          <p:cNvPr id="6" name="Retângulo 8">
            <a:extLst>
              <a:ext uri="{FF2B5EF4-FFF2-40B4-BE49-F238E27FC236}">
                <a16:creationId xmlns:a16="http://schemas.microsoft.com/office/drawing/2014/main" id="{B93AADD7-448A-E9D1-F81F-B19E3AF18876}"/>
              </a:ext>
            </a:extLst>
          </p:cNvPr>
          <p:cNvSpPr/>
          <p:nvPr/>
        </p:nvSpPr>
        <p:spPr>
          <a:xfrm>
            <a:off x="6011704" y="701637"/>
            <a:ext cx="5297942" cy="1261881"/>
          </a:xfrm>
          <a:prstGeom prst="rect">
            <a:avLst/>
          </a:prstGeom>
          <a:solidFill>
            <a:srgbClr val="00505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09584" rtl="0" fontAlgn="auto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3600" b="1" i="0" u="none" strike="noStrike" kern="1200" cap="none" spc="0" baseline="0">
                <a:solidFill>
                  <a:srgbClr val="FFFFFF"/>
                </a:solidFill>
                <a:uFillTx/>
                <a:latin typeface="Bahnschrift" pitchFamily="34"/>
              </a:rPr>
              <a:t>R$ 3,3 bilhões</a:t>
            </a:r>
            <a:r>
              <a:rPr lang="pt-BR" sz="2400" b="1" i="0" u="none" strike="noStrike" kern="1200" cap="none" spc="0" baseline="0">
                <a:solidFill>
                  <a:srgbClr val="FFFFFF"/>
                </a:solidFill>
                <a:uFillTx/>
                <a:latin typeface="Bahnschrift" pitchFamily="34"/>
              </a:rPr>
              <a:t> </a:t>
            </a:r>
            <a:br>
              <a:rPr lang="pt-BR" sz="2400" b="1" i="0" u="none" strike="noStrike" kern="1200" cap="none" spc="0" baseline="0">
                <a:solidFill>
                  <a:srgbClr val="FFFFFF"/>
                </a:solidFill>
                <a:uFillTx/>
                <a:latin typeface="Bahnschrift" pitchFamily="34"/>
              </a:rPr>
            </a:br>
            <a:r>
              <a:rPr lang="pt-BR" sz="2000" b="1" i="0" u="none" strike="noStrike" kern="1200" cap="none" spc="0" baseline="0">
                <a:solidFill>
                  <a:srgbClr val="FFFFFF"/>
                </a:solidFill>
                <a:uFillTx/>
                <a:latin typeface="Bahnschrift" pitchFamily="34"/>
              </a:rPr>
              <a:t>em </a:t>
            </a:r>
            <a:r>
              <a:rPr lang="pt-BR" sz="2000" b="1" i="0" u="sng" strike="noStrike" kern="1200" cap="none" spc="0" baseline="0">
                <a:solidFill>
                  <a:srgbClr val="FFFFFF"/>
                </a:solidFill>
                <a:uFillTx/>
                <a:latin typeface="Bahnschrift" pitchFamily="34"/>
              </a:rPr>
              <a:t>recursos não reembolsáveis para projetos de empresas em parceria com ICTs</a:t>
            </a:r>
          </a:p>
        </p:txBody>
      </p:sp>
      <p:sp>
        <p:nvSpPr>
          <p:cNvPr id="7" name="Retângulo 13">
            <a:extLst>
              <a:ext uri="{FF2B5EF4-FFF2-40B4-BE49-F238E27FC236}">
                <a16:creationId xmlns:a16="http://schemas.microsoft.com/office/drawing/2014/main" id="{B0F5D45A-B751-7C7B-2F0C-162F01B52ADF}"/>
              </a:ext>
            </a:extLst>
          </p:cNvPr>
          <p:cNvSpPr/>
          <p:nvPr/>
        </p:nvSpPr>
        <p:spPr>
          <a:xfrm>
            <a:off x="763853" y="2779410"/>
            <a:ext cx="3246842" cy="378603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609584" rtl="0" fontAlgn="auto" hangingPunct="1">
              <a:lnSpc>
                <a:spcPct val="100000"/>
              </a:lnSpc>
              <a:spcBef>
                <a:spcPts val="2400"/>
              </a:spcBef>
              <a:spcAft>
                <a:spcPts val="1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67" b="1" i="0" u="sng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</a:rPr>
              <a:t>Agroindústria</a:t>
            </a:r>
            <a:r>
              <a:rPr lang="pt-BR" sz="1667" b="1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</a:rPr>
              <a:t>: </a:t>
            </a:r>
            <a:r>
              <a:rPr lang="pt-BR" sz="1667" b="0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</a:rPr>
              <a:t>R$ 300 MM</a:t>
            </a:r>
          </a:p>
          <a:p>
            <a:pPr marL="0" marR="0" lvl="0" indent="0" algn="just" defTabSz="609584" rtl="0" fontAlgn="auto" hangingPunct="1">
              <a:lnSpc>
                <a:spcPct val="100000"/>
              </a:lnSpc>
              <a:spcBef>
                <a:spcPts val="2400"/>
              </a:spcBef>
              <a:spcAft>
                <a:spcPts val="1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67" b="1" i="0" u="sng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</a:rPr>
              <a:t>Saúde</a:t>
            </a:r>
            <a:r>
              <a:rPr lang="pt-BR" sz="1667" b="1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</a:rPr>
              <a:t>: </a:t>
            </a:r>
            <a:r>
              <a:rPr lang="pt-BR" sz="1667" b="0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</a:rPr>
              <a:t>R$ 300 MM</a:t>
            </a:r>
          </a:p>
          <a:p>
            <a:pPr marL="0" marR="0" lvl="0" indent="0" algn="just" defTabSz="609584" rtl="0" fontAlgn="auto" hangingPunct="1">
              <a:lnSpc>
                <a:spcPct val="100000"/>
              </a:lnSpc>
              <a:spcBef>
                <a:spcPts val="2400"/>
              </a:spcBef>
              <a:spcAft>
                <a:spcPts val="1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67" b="1" i="0" u="sng" strike="noStrike" kern="1200" cap="none" spc="0" baseline="0" dirty="0">
                <a:solidFill>
                  <a:srgbClr val="C00000"/>
                </a:solidFill>
                <a:uFillTx/>
                <a:latin typeface="Bahnschrift" pitchFamily="34"/>
              </a:rPr>
              <a:t>Economia Circular e Cidades Sustentáveis</a:t>
            </a:r>
            <a:r>
              <a:rPr lang="pt-BR" sz="1667" b="1" i="0" u="none" strike="noStrike" kern="1200" cap="none" spc="0" baseline="0" dirty="0">
                <a:solidFill>
                  <a:srgbClr val="C00000"/>
                </a:solidFill>
                <a:uFillTx/>
                <a:latin typeface="Bahnschrift" pitchFamily="34"/>
              </a:rPr>
              <a:t>: </a:t>
            </a:r>
            <a:r>
              <a:rPr lang="pt-BR" sz="1667" b="0" i="0" u="none" strike="noStrike" kern="1200" cap="none" spc="0" baseline="0" dirty="0">
                <a:solidFill>
                  <a:srgbClr val="C00000"/>
                </a:solidFill>
                <a:uFillTx/>
                <a:latin typeface="Bahnschrift" pitchFamily="34"/>
              </a:rPr>
              <a:t>R$ 150 MM</a:t>
            </a:r>
          </a:p>
          <a:p>
            <a:pPr marL="0" marR="0" lvl="0" indent="0" algn="just" defTabSz="609584" rtl="0" fontAlgn="auto" hangingPunct="1">
              <a:lnSpc>
                <a:spcPct val="100000"/>
              </a:lnSpc>
              <a:spcBef>
                <a:spcPts val="2400"/>
              </a:spcBef>
              <a:spcAft>
                <a:spcPts val="1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67" b="1" i="0" u="sng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</a:rPr>
              <a:t>Mobilidade</a:t>
            </a:r>
            <a:r>
              <a:rPr lang="pt-BR" sz="1667" b="1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</a:rPr>
              <a:t>: </a:t>
            </a:r>
            <a:r>
              <a:rPr lang="pt-BR" sz="1667" b="0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</a:rPr>
              <a:t>R$ 120 MM</a:t>
            </a:r>
          </a:p>
          <a:p>
            <a:pPr marL="0" marR="0" lvl="0" indent="0" algn="just" defTabSz="609584" rtl="0" fontAlgn="auto" hangingPunct="1">
              <a:lnSpc>
                <a:spcPct val="100000"/>
              </a:lnSpc>
              <a:spcBef>
                <a:spcPts val="2400"/>
              </a:spcBef>
              <a:spcAft>
                <a:spcPts val="1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67" b="1" i="0" u="sng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</a:rPr>
              <a:t>Tecnologias digitais</a:t>
            </a:r>
            <a:r>
              <a:rPr lang="pt-BR" sz="1667" b="1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</a:rPr>
              <a:t>: </a:t>
            </a:r>
            <a:r>
              <a:rPr lang="pt-BR" sz="1667" b="0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</a:rPr>
              <a:t>R$ 300 MM</a:t>
            </a:r>
          </a:p>
        </p:txBody>
      </p:sp>
      <p:sp>
        <p:nvSpPr>
          <p:cNvPr id="8" name="Retângulo 15">
            <a:extLst>
              <a:ext uri="{FF2B5EF4-FFF2-40B4-BE49-F238E27FC236}">
                <a16:creationId xmlns:a16="http://schemas.microsoft.com/office/drawing/2014/main" id="{19487005-91EF-A0D7-A8B5-2749410D09CF}"/>
              </a:ext>
            </a:extLst>
          </p:cNvPr>
          <p:cNvSpPr/>
          <p:nvPr/>
        </p:nvSpPr>
        <p:spPr>
          <a:xfrm>
            <a:off x="4887806" y="2920694"/>
            <a:ext cx="3020820" cy="324742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609584" rtl="0" fontAlgn="auto" hangingPunct="1">
              <a:lnSpc>
                <a:spcPct val="100000"/>
              </a:lnSpc>
              <a:spcBef>
                <a:spcPts val="2400"/>
              </a:spcBef>
              <a:spcAft>
                <a:spcPts val="1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67" b="1" i="0" u="sng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</a:rPr>
              <a:t>Semicondutores</a:t>
            </a:r>
            <a:r>
              <a:rPr lang="pt-BR" sz="1667" b="1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</a:rPr>
              <a:t>:</a:t>
            </a:r>
            <a:r>
              <a:rPr lang="pt-BR" sz="1667" b="0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</a:rPr>
              <a:t> R$ 100 MM</a:t>
            </a:r>
          </a:p>
          <a:p>
            <a:pPr marL="0" marR="0" lvl="0" indent="0" algn="l" defTabSz="609584" rtl="0" fontAlgn="auto" hangingPunct="1">
              <a:lnSpc>
                <a:spcPct val="100000"/>
              </a:lnSpc>
              <a:spcBef>
                <a:spcPts val="2400"/>
              </a:spcBef>
              <a:spcAft>
                <a:spcPts val="1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67" b="1" i="0" u="sng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</a:rPr>
              <a:t>Transição Energética</a:t>
            </a:r>
            <a:r>
              <a:rPr lang="pt-BR" sz="1667" b="1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</a:rPr>
              <a:t>: </a:t>
            </a:r>
            <a:br>
              <a:rPr lang="pt-BR" sz="1667" b="1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</a:rPr>
            </a:br>
            <a:r>
              <a:rPr lang="pt-BR" sz="1667" b="0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</a:rPr>
              <a:t>R$ 500 MM</a:t>
            </a:r>
          </a:p>
          <a:p>
            <a:pPr marL="0" marR="0" lvl="0" indent="0" algn="l" defTabSz="609584" rtl="0" fontAlgn="auto" hangingPunct="1">
              <a:lnSpc>
                <a:spcPct val="100000"/>
              </a:lnSpc>
              <a:spcBef>
                <a:spcPts val="2400"/>
              </a:spcBef>
              <a:spcAft>
                <a:spcPts val="1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67" b="1" i="0" u="sng" strike="noStrike" kern="1200" cap="none" spc="0" baseline="0" dirty="0">
                <a:uFillTx/>
                <a:latin typeface="Bahnschrift" pitchFamily="34"/>
              </a:rPr>
              <a:t>Transformação Mineral</a:t>
            </a:r>
            <a:r>
              <a:rPr lang="pt-BR" sz="1667" b="1" i="0" u="none" strike="noStrike" kern="1200" cap="none" spc="0" baseline="0" dirty="0">
                <a:uFillTx/>
                <a:latin typeface="Bahnschrift" pitchFamily="34"/>
              </a:rPr>
              <a:t>: </a:t>
            </a:r>
            <a:br>
              <a:rPr lang="pt-BR" sz="1667" b="1" i="0" u="none" strike="noStrike" kern="1200" cap="none" spc="0" baseline="0" dirty="0">
                <a:uFillTx/>
                <a:latin typeface="Bahnschrift" pitchFamily="34"/>
              </a:rPr>
            </a:br>
            <a:r>
              <a:rPr lang="pt-BR" sz="1667" b="0" i="0" u="none" strike="noStrike" kern="1200" cap="none" spc="0" baseline="0" dirty="0">
                <a:uFillTx/>
                <a:latin typeface="Bahnschrift" pitchFamily="34"/>
              </a:rPr>
              <a:t>R$ 200 MM</a:t>
            </a:r>
          </a:p>
          <a:p>
            <a:pPr marL="0" marR="0" lvl="0" indent="0" algn="l" defTabSz="609584" rtl="0" fontAlgn="auto" hangingPunct="1">
              <a:lnSpc>
                <a:spcPct val="100000"/>
              </a:lnSpc>
              <a:spcBef>
                <a:spcPts val="2400"/>
              </a:spcBef>
              <a:spcAft>
                <a:spcPts val="1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67" b="1" i="0" u="sng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</a:rPr>
              <a:t>Defesa</a:t>
            </a:r>
            <a:r>
              <a:rPr lang="pt-BR" sz="1667" b="1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</a:rPr>
              <a:t>: </a:t>
            </a:r>
            <a:r>
              <a:rPr lang="pt-BR" sz="1667" b="0" i="0" u="none" strike="noStrike" kern="1200" cap="none" spc="0" baseline="0" dirty="0">
                <a:solidFill>
                  <a:srgbClr val="000000"/>
                </a:solidFill>
                <a:uFillTx/>
                <a:latin typeface="Bahnschrift" pitchFamily="34"/>
              </a:rPr>
              <a:t>R$ 300 MM</a:t>
            </a:r>
          </a:p>
        </p:txBody>
      </p:sp>
      <p:pic>
        <p:nvPicPr>
          <p:cNvPr id="9" name="Picture 2" descr="Fertilizante - ícones de grátis">
            <a:extLst>
              <a:ext uri="{FF2B5EF4-FFF2-40B4-BE49-F238E27FC236}">
                <a16:creationId xmlns:a16="http://schemas.microsoft.com/office/drawing/2014/main" id="{C37054D1-235F-A055-8148-E8A6B688C1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4950" y="2770503"/>
            <a:ext cx="450899" cy="4508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6" descr="Medicação - ícones de médico grátis">
            <a:extLst>
              <a:ext uri="{FF2B5EF4-FFF2-40B4-BE49-F238E27FC236}">
                <a16:creationId xmlns:a16="http://schemas.microsoft.com/office/drawing/2014/main" id="{0E034063-4F07-9568-89E1-B285011BEF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7164" y="3582783"/>
            <a:ext cx="409907" cy="4099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6" descr="Hydrogen powered plane - Free transportation icons">
            <a:extLst>
              <a:ext uri="{FF2B5EF4-FFF2-40B4-BE49-F238E27FC236}">
                <a16:creationId xmlns:a16="http://schemas.microsoft.com/office/drawing/2014/main" id="{D7DA8D81-EF43-2DE1-F20A-82E7958EDB5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6846" y="5409727"/>
            <a:ext cx="450899" cy="4508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6" descr="Cpu - ícones de tecnologia grátis">
            <a:extLst>
              <a:ext uri="{FF2B5EF4-FFF2-40B4-BE49-F238E27FC236}">
                <a16:creationId xmlns:a16="http://schemas.microsoft.com/office/drawing/2014/main" id="{251262C4-4602-EED6-6349-7BDF7B153A7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151796" y="2849819"/>
            <a:ext cx="495988" cy="49598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2" descr="Energia eólica - ícones de tecnologia grátis">
            <a:extLst>
              <a:ext uri="{FF2B5EF4-FFF2-40B4-BE49-F238E27FC236}">
                <a16:creationId xmlns:a16="http://schemas.microsoft.com/office/drawing/2014/main" id="{3F28BCF6-22E9-CA25-7083-F9FC75B531A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095250" y="3726737"/>
            <a:ext cx="600148" cy="6001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6" descr="Rocket - Free weapons icons">
            <a:extLst>
              <a:ext uri="{FF2B5EF4-FFF2-40B4-BE49-F238E27FC236}">
                <a16:creationId xmlns:a16="http://schemas.microsoft.com/office/drawing/2014/main" id="{8D3F5E90-9982-F2B6-FD2A-81388436EF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192789" y="5801840"/>
            <a:ext cx="409907" cy="4099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tângulo 37">
            <a:extLst>
              <a:ext uri="{FF2B5EF4-FFF2-40B4-BE49-F238E27FC236}">
                <a16:creationId xmlns:a16="http://schemas.microsoft.com/office/drawing/2014/main" id="{77E13925-9A8F-5691-13F3-EE40069D13D3}"/>
              </a:ext>
            </a:extLst>
          </p:cNvPr>
          <p:cNvSpPr/>
          <p:nvPr/>
        </p:nvSpPr>
        <p:spPr>
          <a:xfrm>
            <a:off x="8130067" y="2647252"/>
            <a:ext cx="3960001" cy="1799996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5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6" name="Retângulo 38">
            <a:extLst>
              <a:ext uri="{FF2B5EF4-FFF2-40B4-BE49-F238E27FC236}">
                <a16:creationId xmlns:a16="http://schemas.microsoft.com/office/drawing/2014/main" id="{F31A8875-25B9-EA83-5F0E-A41F246F9692}"/>
              </a:ext>
            </a:extLst>
          </p:cNvPr>
          <p:cNvSpPr/>
          <p:nvPr/>
        </p:nvSpPr>
        <p:spPr>
          <a:xfrm>
            <a:off x="9056738" y="2859795"/>
            <a:ext cx="2786899" cy="153888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609584" rtl="0" fontAlgn="auto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 i="0" u="sng" strike="noStrike" kern="1200" cap="none" spc="0" baseline="0">
                <a:solidFill>
                  <a:srgbClr val="000000"/>
                </a:solidFill>
                <a:uFillTx/>
                <a:latin typeface="Bahnschrift" pitchFamily="34"/>
              </a:rPr>
              <a:t>Eletrolisador Nacional:</a:t>
            </a:r>
            <a:r>
              <a:rPr lang="pt-BR" sz="1600" b="1" i="0" u="none" strike="noStrike" kern="1200" cap="none" spc="0" baseline="0">
                <a:solidFill>
                  <a:srgbClr val="000000"/>
                </a:solidFill>
                <a:uFillTx/>
                <a:latin typeface="Bahnschrift" pitchFamily="34"/>
              </a:rPr>
              <a:t> </a:t>
            </a:r>
            <a:r>
              <a:rPr lang="pt-BR" sz="1600" b="0" i="0" u="none" strike="noStrike" kern="1200" cap="none" spc="0" baseline="0">
                <a:solidFill>
                  <a:srgbClr val="000000"/>
                </a:solidFill>
                <a:uFillTx/>
                <a:latin typeface="Bahnschrift" pitchFamily="34"/>
              </a:rPr>
              <a:t>R$ 150 MM</a:t>
            </a:r>
          </a:p>
          <a:p>
            <a:pPr marL="0" marR="0" lvl="0" indent="0" algn="l" defTabSz="609584" rtl="0" fontAlgn="auto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 i="0" u="sng" strike="noStrike" kern="1200" cap="none" spc="0" baseline="0">
                <a:solidFill>
                  <a:srgbClr val="000000"/>
                </a:solidFill>
                <a:uFillTx/>
                <a:latin typeface="Bahnschrift" pitchFamily="34"/>
              </a:rPr>
              <a:t>Trator para Agricultura</a:t>
            </a:r>
            <a:r>
              <a:rPr lang="pt-BR" sz="1600" b="1" i="0" u="none" strike="noStrike" kern="1200" cap="none" spc="0" baseline="0">
                <a:solidFill>
                  <a:srgbClr val="000000"/>
                </a:solidFill>
                <a:uFillTx/>
                <a:latin typeface="Bahnschrift" pitchFamily="34"/>
              </a:rPr>
              <a:t> Familiar:</a:t>
            </a:r>
            <a:r>
              <a:rPr lang="pt-BR" sz="1600" b="0" i="0" u="none" strike="noStrike" kern="1200" cap="none" spc="0" baseline="0">
                <a:solidFill>
                  <a:srgbClr val="000000"/>
                </a:solidFill>
                <a:uFillTx/>
                <a:latin typeface="Bahnschrift" pitchFamily="34"/>
              </a:rPr>
              <a:t> R$ 60 MM</a:t>
            </a:r>
          </a:p>
        </p:txBody>
      </p:sp>
      <p:pic>
        <p:nvPicPr>
          <p:cNvPr id="17" name="Picture 2" descr="Inteligência artificial - ícones de tecnologia grátis">
            <a:extLst>
              <a:ext uri="{FF2B5EF4-FFF2-40B4-BE49-F238E27FC236}">
                <a16:creationId xmlns:a16="http://schemas.microsoft.com/office/drawing/2014/main" id="{DAE881FC-06A5-7B6E-8D4A-3233F0177C4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28389" y="6135688"/>
            <a:ext cx="450899" cy="4508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8" name="Retângulo 43">
            <a:extLst>
              <a:ext uri="{FF2B5EF4-FFF2-40B4-BE49-F238E27FC236}">
                <a16:creationId xmlns:a16="http://schemas.microsoft.com/office/drawing/2014/main" id="{02BC4C8F-49B1-327D-531F-459487AF7076}"/>
              </a:ext>
            </a:extLst>
          </p:cNvPr>
          <p:cNvSpPr/>
          <p:nvPr/>
        </p:nvSpPr>
        <p:spPr>
          <a:xfrm>
            <a:off x="8119899" y="4966828"/>
            <a:ext cx="3960001" cy="1799996"/>
          </a:xfrm>
          <a:prstGeom prst="rect">
            <a:avLst/>
          </a:pr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5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9" name="Retângulo 44">
            <a:extLst>
              <a:ext uri="{FF2B5EF4-FFF2-40B4-BE49-F238E27FC236}">
                <a16:creationId xmlns:a16="http://schemas.microsoft.com/office/drawing/2014/main" id="{C179E9D3-0725-D17E-6C21-82C8CA4FB5DE}"/>
              </a:ext>
            </a:extLst>
          </p:cNvPr>
          <p:cNvSpPr/>
          <p:nvPr/>
        </p:nvSpPr>
        <p:spPr>
          <a:xfrm>
            <a:off x="9136017" y="5164768"/>
            <a:ext cx="2764871" cy="129265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609584" rtl="0" fontAlgn="auto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 i="0" u="sng" strike="noStrike" kern="1200" cap="none" spc="0" baseline="0">
                <a:solidFill>
                  <a:srgbClr val="000000"/>
                </a:solidFill>
                <a:uFillTx/>
                <a:latin typeface="Bahnschrift" pitchFamily="34"/>
              </a:rPr>
              <a:t>Conhecimento Brasil</a:t>
            </a:r>
            <a:r>
              <a:rPr lang="pt-BR" sz="1600" b="0" i="0" u="none" strike="noStrike" kern="1200" cap="none" spc="0" baseline="0">
                <a:solidFill>
                  <a:srgbClr val="000000"/>
                </a:solidFill>
                <a:uFillTx/>
                <a:latin typeface="Bahnschrift" pitchFamily="34"/>
              </a:rPr>
              <a:t>: </a:t>
            </a:r>
            <a:br>
              <a:rPr lang="pt-BR" sz="1600" b="0" i="0" u="none" strike="noStrike" kern="1200" cap="none" spc="0" baseline="0">
                <a:solidFill>
                  <a:srgbClr val="000000"/>
                </a:solidFill>
                <a:uFillTx/>
                <a:latin typeface="Bahnschrift" pitchFamily="34"/>
              </a:rPr>
            </a:br>
            <a:r>
              <a:rPr lang="pt-BR" sz="1600" b="0" i="0" u="none" strike="noStrike" kern="1200" cap="none" spc="0" baseline="0">
                <a:solidFill>
                  <a:srgbClr val="000000"/>
                </a:solidFill>
                <a:uFillTx/>
                <a:latin typeface="Bahnschrift" pitchFamily="34"/>
              </a:rPr>
              <a:t>R$ 500 MM</a:t>
            </a:r>
          </a:p>
          <a:p>
            <a:pPr marL="0" marR="0" lvl="0" indent="0" algn="l" defTabSz="609584" rtl="0" fontAlgn="auto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 i="0" u="sng" strike="noStrike" kern="1200" cap="none" spc="0" baseline="0">
                <a:solidFill>
                  <a:srgbClr val="000000"/>
                </a:solidFill>
                <a:uFillTx/>
                <a:latin typeface="Bahnschrift" pitchFamily="34"/>
              </a:rPr>
              <a:t>Regional:</a:t>
            </a:r>
            <a:r>
              <a:rPr lang="pt-BR" sz="1600" b="0" i="0" u="none" strike="noStrike" kern="1200" cap="none" spc="0" baseline="0">
                <a:solidFill>
                  <a:srgbClr val="000000"/>
                </a:solidFill>
                <a:uFillTx/>
                <a:latin typeface="Bahnschrift" pitchFamily="34"/>
              </a:rPr>
              <a:t> R$ 300 MM</a:t>
            </a:r>
          </a:p>
        </p:txBody>
      </p:sp>
      <p:sp>
        <p:nvSpPr>
          <p:cNvPr id="20" name="Retângulo 45">
            <a:extLst>
              <a:ext uri="{FF2B5EF4-FFF2-40B4-BE49-F238E27FC236}">
                <a16:creationId xmlns:a16="http://schemas.microsoft.com/office/drawing/2014/main" id="{25C56F66-BDDA-5F87-6C7F-9295090EC36E}"/>
              </a:ext>
            </a:extLst>
          </p:cNvPr>
          <p:cNvSpPr/>
          <p:nvPr/>
        </p:nvSpPr>
        <p:spPr>
          <a:xfrm>
            <a:off x="61722" y="2144853"/>
            <a:ext cx="7920002" cy="455645"/>
          </a:xfrm>
          <a:prstGeom prst="rect">
            <a:avLst/>
          </a:prstGeom>
          <a:solidFill>
            <a:srgbClr val="D9D9D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5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1" name="Retângulo 46">
            <a:extLst>
              <a:ext uri="{FF2B5EF4-FFF2-40B4-BE49-F238E27FC236}">
                <a16:creationId xmlns:a16="http://schemas.microsoft.com/office/drawing/2014/main" id="{C39F23D9-FC03-81B2-F925-ADE22F235E8A}"/>
              </a:ext>
            </a:extLst>
          </p:cNvPr>
          <p:cNvSpPr/>
          <p:nvPr/>
        </p:nvSpPr>
        <p:spPr>
          <a:xfrm>
            <a:off x="8119899" y="2149672"/>
            <a:ext cx="3960001" cy="455645"/>
          </a:xfrm>
          <a:prstGeom prst="rect">
            <a:avLst/>
          </a:prstGeom>
          <a:solidFill>
            <a:srgbClr val="D9D9D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5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2" name="Retângulo 47">
            <a:extLst>
              <a:ext uri="{FF2B5EF4-FFF2-40B4-BE49-F238E27FC236}">
                <a16:creationId xmlns:a16="http://schemas.microsoft.com/office/drawing/2014/main" id="{C7495EC0-ED60-C55E-5FC8-2C5489F37644}"/>
              </a:ext>
            </a:extLst>
          </p:cNvPr>
          <p:cNvSpPr/>
          <p:nvPr/>
        </p:nvSpPr>
        <p:spPr>
          <a:xfrm>
            <a:off x="8130067" y="4516953"/>
            <a:ext cx="3960001" cy="455645"/>
          </a:xfrm>
          <a:prstGeom prst="rect">
            <a:avLst/>
          </a:prstGeom>
          <a:solidFill>
            <a:srgbClr val="D9D9D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584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4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3" name="Retângulo 48">
            <a:extLst>
              <a:ext uri="{FF2B5EF4-FFF2-40B4-BE49-F238E27FC236}">
                <a16:creationId xmlns:a16="http://schemas.microsoft.com/office/drawing/2014/main" id="{1EFD3718-B30A-22A0-F6F0-C252D47CFB0C}"/>
              </a:ext>
            </a:extLst>
          </p:cNvPr>
          <p:cNvSpPr/>
          <p:nvPr/>
        </p:nvSpPr>
        <p:spPr>
          <a:xfrm>
            <a:off x="1783061" y="2199543"/>
            <a:ext cx="4220001" cy="37965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09584" rtl="0" fontAlgn="auto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67" b="1" i="0" u="none" strike="noStrike" kern="1200" cap="none" spc="0" baseline="0">
                <a:solidFill>
                  <a:srgbClr val="212529"/>
                </a:solidFill>
                <a:uFillTx/>
                <a:latin typeface="Bahnschrift" pitchFamily="34"/>
              </a:rPr>
              <a:t>Chamadas Prioridades NIB</a:t>
            </a:r>
          </a:p>
        </p:txBody>
      </p:sp>
      <p:sp>
        <p:nvSpPr>
          <p:cNvPr id="24" name="Retângulo 49">
            <a:extLst>
              <a:ext uri="{FF2B5EF4-FFF2-40B4-BE49-F238E27FC236}">
                <a16:creationId xmlns:a16="http://schemas.microsoft.com/office/drawing/2014/main" id="{CADEA7D0-872F-1565-4D71-A30E91F253AB}"/>
              </a:ext>
            </a:extLst>
          </p:cNvPr>
          <p:cNvSpPr/>
          <p:nvPr/>
        </p:nvSpPr>
        <p:spPr>
          <a:xfrm>
            <a:off x="8401626" y="4560423"/>
            <a:ext cx="3487603" cy="37965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09584" rtl="0" fontAlgn="auto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67" b="1" i="0" u="none" strike="noStrike" kern="1200" cap="none" spc="0" baseline="0">
                <a:solidFill>
                  <a:srgbClr val="212529"/>
                </a:solidFill>
                <a:uFillTx/>
                <a:latin typeface="Bahnschrift" pitchFamily="34"/>
              </a:rPr>
              <a:t>Chamadas Transversais</a:t>
            </a:r>
          </a:p>
        </p:txBody>
      </p:sp>
      <p:sp>
        <p:nvSpPr>
          <p:cNvPr id="25" name="Retângulo 50">
            <a:extLst>
              <a:ext uri="{FF2B5EF4-FFF2-40B4-BE49-F238E27FC236}">
                <a16:creationId xmlns:a16="http://schemas.microsoft.com/office/drawing/2014/main" id="{353275FA-D0C0-11F5-C815-402DF79CC671}"/>
              </a:ext>
            </a:extLst>
          </p:cNvPr>
          <p:cNvSpPr/>
          <p:nvPr/>
        </p:nvSpPr>
        <p:spPr>
          <a:xfrm>
            <a:off x="8041617" y="2209702"/>
            <a:ext cx="4220001" cy="37965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609584" rtl="0" fontAlgn="auto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67" b="1" i="0" u="none" strike="noStrike" kern="1200" cap="none" spc="0" baseline="0">
                <a:solidFill>
                  <a:srgbClr val="212529"/>
                </a:solidFill>
                <a:uFillTx/>
                <a:latin typeface="Bahnschrift" pitchFamily="34"/>
              </a:rPr>
              <a:t>Desafios Tecnológicos</a:t>
            </a:r>
          </a:p>
        </p:txBody>
      </p:sp>
      <p:pic>
        <p:nvPicPr>
          <p:cNvPr id="26" name="Picture 2" descr="Grafeno - ícones de eletrônicos grátis">
            <a:extLst>
              <a:ext uri="{FF2B5EF4-FFF2-40B4-BE49-F238E27FC236}">
                <a16:creationId xmlns:a16="http://schemas.microsoft.com/office/drawing/2014/main" id="{9D9E63BB-0485-4916-D84E-A6ADEF2B8C4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089333" y="4731416"/>
            <a:ext cx="599096" cy="5990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7" name="Picture 4" descr="Economia circular - ícones de setas grátis">
            <a:extLst>
              <a:ext uri="{FF2B5EF4-FFF2-40B4-BE49-F238E27FC236}">
                <a16:creationId xmlns:a16="http://schemas.microsoft.com/office/drawing/2014/main" id="{6F4F89D7-E558-9A25-C2D5-771D8B11BFE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33840" y="4384904"/>
            <a:ext cx="544634" cy="5446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8" name="Picture 6" descr="Eletrólise - ícones de indústria grátis">
            <a:extLst>
              <a:ext uri="{FF2B5EF4-FFF2-40B4-BE49-F238E27FC236}">
                <a16:creationId xmlns:a16="http://schemas.microsoft.com/office/drawing/2014/main" id="{F5A0D1F8-5589-D8C9-33C9-18882B93EC9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401159" y="2836587"/>
            <a:ext cx="495120" cy="4951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9" name="Picture 8" descr="Marca Finep">
            <a:extLst>
              <a:ext uri="{FF2B5EF4-FFF2-40B4-BE49-F238E27FC236}">
                <a16:creationId xmlns:a16="http://schemas.microsoft.com/office/drawing/2014/main" id="{165B8359-82F9-692D-3588-5DA6FFEE311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0096594" y="3207696"/>
            <a:ext cx="599096" cy="27731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0" name="Picture 14" descr="Petrobras Logo – PNG e Vetor – Download de Logo">
            <a:extLst>
              <a:ext uri="{FF2B5EF4-FFF2-40B4-BE49-F238E27FC236}">
                <a16:creationId xmlns:a16="http://schemas.microsoft.com/office/drawing/2014/main" id="{7FA25029-ABC2-CE10-3439-5BF7DA9D1A32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0811518" y="3231891"/>
            <a:ext cx="845435" cy="2506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1" name="Picture 16" descr="Trator - ícones de transporte grátis">
            <a:extLst>
              <a:ext uri="{FF2B5EF4-FFF2-40B4-BE49-F238E27FC236}">
                <a16:creationId xmlns:a16="http://schemas.microsoft.com/office/drawing/2014/main" id="{B975C254-7328-491A-BE10-114293ACCD00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8404122" y="3810615"/>
            <a:ext cx="544634" cy="5446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2" name="Picture 18" descr="Researcher - Free people icons">
            <a:extLst>
              <a:ext uri="{FF2B5EF4-FFF2-40B4-BE49-F238E27FC236}">
                <a16:creationId xmlns:a16="http://schemas.microsoft.com/office/drawing/2014/main" id="{3D8942E4-DA82-DDE4-523D-11586E2E168C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8379607" y="5147285"/>
            <a:ext cx="544634" cy="5446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3" name="Picture 20" descr="Brasil - ícones de mapas e localização grátis">
            <a:extLst>
              <a:ext uri="{FF2B5EF4-FFF2-40B4-BE49-F238E27FC236}">
                <a16:creationId xmlns:a16="http://schemas.microsoft.com/office/drawing/2014/main" id="{911C1181-3388-D204-5C6D-C2AB92CD9744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8400327" y="6070994"/>
            <a:ext cx="495120" cy="4951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19328" y="545398"/>
            <a:ext cx="4980828" cy="116290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pPr algn="l"/>
            <a:r>
              <a:rPr lang="pt-BR" sz="1800" kern="1400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Dúvidas:</a:t>
            </a:r>
          </a:p>
          <a:p>
            <a:pPr algn="l"/>
            <a:endParaRPr lang="pt-BR" sz="1800" kern="1400" spc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pt-BR" sz="1800" kern="1400" spc="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cp_economiacircular@finep.gov.br</a:t>
            </a:r>
          </a:p>
        </p:txBody>
      </p:sp>
    </p:spTree>
    <p:extLst>
      <p:ext uri="{BB962C8B-B14F-4D97-AF65-F5344CB8AC3E}">
        <p14:creationId xmlns:p14="http://schemas.microsoft.com/office/powerpoint/2010/main" val="2926560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2EAF0-2D44-6A6A-64C9-5D4AA2F3D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5C58FBBA-D477-7115-B261-44EE5808EA91}"/>
              </a:ext>
            </a:extLst>
          </p:cNvPr>
          <p:cNvSpPr/>
          <p:nvPr/>
        </p:nvSpPr>
        <p:spPr>
          <a:xfrm>
            <a:off x="13111" y="0"/>
            <a:ext cx="12191997" cy="4205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pt-BR" sz="2133" b="1" dirty="0">
              <a:latin typeface="+mj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86D5F0-0465-3156-1760-AD7173588D4A}"/>
              </a:ext>
            </a:extLst>
          </p:cNvPr>
          <p:cNvSpPr txBox="1">
            <a:spLocks/>
          </p:cNvSpPr>
          <p:nvPr/>
        </p:nvSpPr>
        <p:spPr>
          <a:xfrm>
            <a:off x="303103" y="104928"/>
            <a:ext cx="11510524" cy="99067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>
              <a:defRPr/>
            </a:pPr>
            <a:r>
              <a:rPr lang="pt-BR" sz="3733" dirty="0">
                <a:solidFill>
                  <a:srgbClr val="0A4C4C"/>
                </a:solidFill>
                <a:latin typeface="Bebas Neue Bold" panose="020B0606020202050201" charset="0"/>
              </a:rPr>
              <a:t>Mais inovação brasil </a:t>
            </a:r>
            <a:r>
              <a:rPr lang="pt-BR" sz="3733" dirty="0" err="1">
                <a:solidFill>
                  <a:srgbClr val="0A4C4C"/>
                </a:solidFill>
                <a:latin typeface="Bebas Neue Bold" panose="020B0606020202050201" charset="0"/>
              </a:rPr>
              <a:t>ii</a:t>
            </a:r>
            <a:r>
              <a:rPr lang="pt-BR" sz="3733" dirty="0">
                <a:solidFill>
                  <a:srgbClr val="0A4C4C"/>
                </a:solidFill>
                <a:latin typeface="Bebas Neue Bold" panose="020B0606020202050201" charset="0"/>
              </a:rPr>
              <a:t> – Economia Circular e Cidades Sustentáveis</a:t>
            </a:r>
            <a:endParaRPr lang="pt-BR" sz="3733" dirty="0">
              <a:solidFill>
                <a:srgbClr val="004E50"/>
              </a:solidFill>
              <a:latin typeface="Bebas Neue Bold" panose="020B0606020202050201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1AAC343-C844-86C3-070A-C3FBC71B374B}"/>
              </a:ext>
            </a:extLst>
          </p:cNvPr>
          <p:cNvSpPr/>
          <p:nvPr/>
        </p:nvSpPr>
        <p:spPr>
          <a:xfrm>
            <a:off x="830963" y="1369395"/>
            <a:ext cx="106064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 chamada pública, executada com recursos do FNDCT, no âmbito da Nova Indústria Brasil, tem como principais objetivos: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4441AF4F-35A2-B00E-3FA7-CBA7292820F8}"/>
              </a:ext>
            </a:extLst>
          </p:cNvPr>
          <p:cNvSpPr/>
          <p:nvPr/>
        </p:nvSpPr>
        <p:spPr>
          <a:xfrm>
            <a:off x="131064" y="3416082"/>
            <a:ext cx="3888000" cy="24404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DDA651F4-9523-1A92-EA5B-DD94698922E0}"/>
              </a:ext>
            </a:extLst>
          </p:cNvPr>
          <p:cNvSpPr/>
          <p:nvPr/>
        </p:nvSpPr>
        <p:spPr>
          <a:xfrm>
            <a:off x="4134104" y="3416082"/>
            <a:ext cx="3888000" cy="24404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B4FDCBFF-FDA4-1729-4EAE-CE5EFCC55C61}"/>
              </a:ext>
            </a:extLst>
          </p:cNvPr>
          <p:cNvSpPr/>
          <p:nvPr/>
        </p:nvSpPr>
        <p:spPr>
          <a:xfrm>
            <a:off x="8137144" y="3416082"/>
            <a:ext cx="3888000" cy="24404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2D398A0F-B91B-B10B-4EB9-E3A0A0B11FBF}"/>
              </a:ext>
            </a:extLst>
          </p:cNvPr>
          <p:cNvSpPr/>
          <p:nvPr/>
        </p:nvSpPr>
        <p:spPr>
          <a:xfrm>
            <a:off x="291052" y="3854235"/>
            <a:ext cx="35814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212529"/>
                </a:solidFill>
                <a:latin typeface="Bahnschrift" panose="020B0502040204020203" pitchFamily="34" charset="0"/>
              </a:rPr>
              <a:t>Apoiar projetos inovadores, de risco tecnológico e relevantes para a sociedade.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B3A926E7-69C7-C76E-6BE0-56F2EB9713AA}"/>
              </a:ext>
            </a:extLst>
          </p:cNvPr>
          <p:cNvSpPr/>
          <p:nvPr/>
        </p:nvSpPr>
        <p:spPr>
          <a:xfrm>
            <a:off x="4183314" y="3478921"/>
            <a:ext cx="37527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212529"/>
                </a:solidFill>
                <a:latin typeface="Bahnschrift" panose="020B0502040204020203" pitchFamily="34" charset="0"/>
              </a:rPr>
              <a:t>Promover soluções em economia circular e moradia, promovendo uma economia e espaços urbanos mais sustentável, circular, com democrático e socialmente justo.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F2A95AB6-3274-C03E-B669-08DDEDA60FA2}"/>
              </a:ext>
            </a:extLst>
          </p:cNvPr>
          <p:cNvSpPr/>
          <p:nvPr/>
        </p:nvSpPr>
        <p:spPr>
          <a:xfrm>
            <a:off x="8346771" y="3598783"/>
            <a:ext cx="3411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212529"/>
                </a:solidFill>
                <a:latin typeface="Bahnschrift" panose="020B0502040204020203" pitchFamily="34" charset="0"/>
              </a:rPr>
              <a:t>Promover parcerias para o desenvolvimento entre empresas e </a:t>
            </a:r>
            <a:r>
              <a:rPr lang="pt-BR" sz="2000" dirty="0" err="1">
                <a:solidFill>
                  <a:srgbClr val="212529"/>
                </a:solidFill>
                <a:latin typeface="Bahnschrift" panose="020B0502040204020203" pitchFamily="34" charset="0"/>
              </a:rPr>
              <a:t>ICTs</a:t>
            </a:r>
            <a:r>
              <a:rPr lang="pt-BR" sz="2000" dirty="0">
                <a:solidFill>
                  <a:srgbClr val="212529"/>
                </a:solidFill>
                <a:latin typeface="Bahnschrift" panose="020B0502040204020203" pitchFamily="34" charset="0"/>
              </a:rPr>
              <a:t>, visando ainda o desenvolvimento de projetos em redes.</a:t>
            </a:r>
          </a:p>
        </p:txBody>
      </p:sp>
      <p:pic>
        <p:nvPicPr>
          <p:cNvPr id="27" name="Picture 12" descr="21,015 Partnership Icons - Free in SVG, PNG, ICO - IconScout">
            <a:extLst>
              <a:ext uri="{FF2B5EF4-FFF2-40B4-BE49-F238E27FC236}">
                <a16:creationId xmlns:a16="http://schemas.microsoft.com/office/drawing/2014/main" id="{93DAC6BB-15C6-C4A6-FF28-03D74E73E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9764">
            <a:off x="9605413" y="2271996"/>
            <a:ext cx="946903" cy="94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nnovation - Free education icons">
            <a:extLst>
              <a:ext uri="{FF2B5EF4-FFF2-40B4-BE49-F238E27FC236}">
                <a16:creationId xmlns:a16="http://schemas.microsoft.com/office/drawing/2014/main" id="{035CC306-9B88-3961-A902-1050AC9D5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84" y="2212986"/>
            <a:ext cx="1135111" cy="113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conomia circular - ícones de setas grátis">
            <a:extLst>
              <a:ext uri="{FF2B5EF4-FFF2-40B4-BE49-F238E27FC236}">
                <a16:creationId xmlns:a16="http://schemas.microsoft.com/office/drawing/2014/main" id="{2CEC0B6B-95CE-55F3-E480-D635A2915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213" y="2178449"/>
            <a:ext cx="1135111" cy="113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107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1B02C-5193-CC40-0AA5-74173568D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1">
            <a:extLst>
              <a:ext uri="{FF2B5EF4-FFF2-40B4-BE49-F238E27FC236}">
                <a16:creationId xmlns:a16="http://schemas.microsoft.com/office/drawing/2014/main" id="{D6C30E80-D981-3694-4AAB-2BCFF95206A7}"/>
              </a:ext>
            </a:extLst>
          </p:cNvPr>
          <p:cNvSpPr txBox="1">
            <a:spLocks/>
          </p:cNvSpPr>
          <p:nvPr/>
        </p:nvSpPr>
        <p:spPr>
          <a:xfrm>
            <a:off x="303103" y="135408"/>
            <a:ext cx="11510524" cy="99067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>
              <a:defRPr/>
            </a:pPr>
            <a:r>
              <a:rPr lang="pt-BR" sz="3733" dirty="0">
                <a:solidFill>
                  <a:srgbClr val="0A4C4C"/>
                </a:solidFill>
                <a:latin typeface="Bebas Neue Bold" panose="020B0606020202050201" charset="0"/>
              </a:rPr>
              <a:t>CARACTERÍSTICAS DA CHAMADA</a:t>
            </a:r>
            <a:endParaRPr lang="pt-BR" sz="3733" dirty="0">
              <a:solidFill>
                <a:srgbClr val="004E50"/>
              </a:solidFill>
              <a:latin typeface="Bebas Neue Bold" panose="020B0606020202050201" charset="0"/>
            </a:endParaRP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16319EEF-F5F1-6C53-99CD-7BC137CEF8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992"/>
          <a:stretch/>
        </p:blipFill>
        <p:spPr>
          <a:xfrm>
            <a:off x="9439609" y="156080"/>
            <a:ext cx="2237980" cy="115200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3B628CC-F398-132E-39E5-FF98FED3EFCC}"/>
              </a:ext>
            </a:extLst>
          </p:cNvPr>
          <p:cNvSpPr/>
          <p:nvPr/>
        </p:nvSpPr>
        <p:spPr>
          <a:xfrm>
            <a:off x="1595135" y="1325794"/>
            <a:ext cx="4254091" cy="1262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>
              <a:latin typeface="Bahnschrift" panose="020B0502040204020203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30AE9F9-7125-25FD-C165-FE01062177C9}"/>
              </a:ext>
            </a:extLst>
          </p:cNvPr>
          <p:cNvSpPr/>
          <p:nvPr/>
        </p:nvSpPr>
        <p:spPr>
          <a:xfrm>
            <a:off x="1614797" y="2760977"/>
            <a:ext cx="4254091" cy="1262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>
              <a:latin typeface="Bahnschrift" panose="020B0502040204020203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46D2DAD-931E-8A3E-BEEC-8726755AA400}"/>
              </a:ext>
            </a:extLst>
          </p:cNvPr>
          <p:cNvSpPr/>
          <p:nvPr/>
        </p:nvSpPr>
        <p:spPr>
          <a:xfrm>
            <a:off x="779548" y="4297681"/>
            <a:ext cx="5821708" cy="20425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>
              <a:latin typeface="Bahnschrift" panose="020B0502040204020203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4DCFA03-B617-DDCC-8D27-85C78EAA6A51}"/>
              </a:ext>
            </a:extLst>
          </p:cNvPr>
          <p:cNvSpPr/>
          <p:nvPr/>
        </p:nvSpPr>
        <p:spPr>
          <a:xfrm>
            <a:off x="7216252" y="1332349"/>
            <a:ext cx="4254091" cy="1262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>
              <a:latin typeface="Bahnschrift" panose="020B0502040204020203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ECF08DA-D79E-A24B-0182-C45CD4E30FDA}"/>
              </a:ext>
            </a:extLst>
          </p:cNvPr>
          <p:cNvSpPr/>
          <p:nvPr/>
        </p:nvSpPr>
        <p:spPr>
          <a:xfrm>
            <a:off x="1630840" y="1723164"/>
            <a:ext cx="4089240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Empresas de todos os portes (proponente e coexecutores*)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A8C092A-33DB-8EE4-E51A-8F9A1EA30C71}"/>
              </a:ext>
            </a:extLst>
          </p:cNvPr>
          <p:cNvSpPr/>
          <p:nvPr/>
        </p:nvSpPr>
        <p:spPr>
          <a:xfrm>
            <a:off x="1622032" y="3181963"/>
            <a:ext cx="4227193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Subvenção Econômica (recursos não-reembolsáveis para empresas)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C90AD19-F3B7-77DD-6A12-2665EFB4AA73}"/>
              </a:ext>
            </a:extLst>
          </p:cNvPr>
          <p:cNvSpPr/>
          <p:nvPr/>
        </p:nvSpPr>
        <p:spPr>
          <a:xfrm>
            <a:off x="749664" y="4693387"/>
            <a:ext cx="5851592" cy="1590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Submissão de projetos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até a data limite de 31/08/2026, 18h00 (horário de Brasília)*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*;</a:t>
            </a:r>
          </a:p>
          <a:p>
            <a:pPr marL="380990" indent="-38099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Cada empresa poderá participar de apenas duas propostas, seja como proponente ou coexecutora, limitada a uma proposta por grupo de concorrência</a:t>
            </a:r>
            <a:r>
              <a:rPr lang="pt-BR" sz="1200" dirty="0">
                <a:latin typeface="Bahnschrift" panose="020B0502040204020203" pitchFamily="34" charset="0"/>
              </a:rPr>
              <a:t>.</a:t>
            </a:r>
            <a:endParaRPr lang="pt-BR" sz="1200" dirty="0">
              <a:solidFill>
                <a:schemeClr val="bg2">
                  <a:lumMod val="50000"/>
                </a:schemeClr>
              </a:solidFill>
              <a:latin typeface="Bahnschrift" panose="020B050204020402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80990" indent="-38099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Contratação dos projetos aprovados com base na data de envio das propostas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2124A163-B69B-48CA-9F99-D06578A12399}"/>
              </a:ext>
            </a:extLst>
          </p:cNvPr>
          <p:cNvSpPr/>
          <p:nvPr/>
        </p:nvSpPr>
        <p:spPr>
          <a:xfrm>
            <a:off x="7216251" y="1748407"/>
            <a:ext cx="4254092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pt-BR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Obrigatória participação como serviços de consultoria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61DDA00B-D734-9BE4-6A49-FDFE8F7E726D}"/>
              </a:ext>
            </a:extLst>
          </p:cNvPr>
          <p:cNvSpPr/>
          <p:nvPr/>
        </p:nvSpPr>
        <p:spPr>
          <a:xfrm>
            <a:off x="4048103" y="2283712"/>
            <a:ext cx="17700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r>
              <a:rPr lang="pt-BR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Coexecutor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é opcional</a:t>
            </a:r>
            <a:endParaRPr lang="pt-BR" sz="1200" dirty="0">
              <a:latin typeface="Bahnschrift" panose="020B0502040204020203" pitchFamily="34" charset="0"/>
            </a:endParaRPr>
          </a:p>
        </p:txBody>
      </p:sp>
      <p:pic>
        <p:nvPicPr>
          <p:cNvPr id="33" name="Picture 8" descr="Operation - Free arrows icons">
            <a:extLst>
              <a:ext uri="{FF2B5EF4-FFF2-40B4-BE49-F238E27FC236}">
                <a16:creationId xmlns:a16="http://schemas.microsoft.com/office/drawing/2014/main" id="{83734D0C-D15F-4194-4BB5-C719C628A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7" y="4954674"/>
            <a:ext cx="660161" cy="66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tângulo 35">
            <a:extLst>
              <a:ext uri="{FF2B5EF4-FFF2-40B4-BE49-F238E27FC236}">
                <a16:creationId xmlns:a16="http://schemas.microsoft.com/office/drawing/2014/main" id="{794C3F24-9E81-0B7A-DD5F-411D60F0E4E7}"/>
              </a:ext>
            </a:extLst>
          </p:cNvPr>
          <p:cNvSpPr/>
          <p:nvPr/>
        </p:nvSpPr>
        <p:spPr>
          <a:xfrm>
            <a:off x="1017308" y="6545027"/>
            <a:ext cx="12107179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</a:t>
            </a:r>
            <a:r>
              <a:rPr lang="pt-BR" sz="1100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No caso de aprovação de projetos que consumam a totalidade dos recursos previstos nesta Chamada Pública, a avaliação das propostas poderá ser interrompida.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50F13C4-2C8C-AF03-8BAC-AE0885D5A0EF}"/>
              </a:ext>
            </a:extLst>
          </p:cNvPr>
          <p:cNvSpPr/>
          <p:nvPr/>
        </p:nvSpPr>
        <p:spPr>
          <a:xfrm>
            <a:off x="7195932" y="2785229"/>
            <a:ext cx="4254091" cy="1262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>
              <a:latin typeface="Bahnschrift" panose="020B0502040204020203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B69CB41-FF4C-203D-899C-A2D6C8917873}"/>
              </a:ext>
            </a:extLst>
          </p:cNvPr>
          <p:cNvSpPr/>
          <p:nvPr/>
        </p:nvSpPr>
        <p:spPr>
          <a:xfrm>
            <a:off x="7195931" y="3252087"/>
            <a:ext cx="4254092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pt-BR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Atividades compreendidas entre os </a:t>
            </a:r>
            <a:r>
              <a:rPr lang="pt-BR" sz="1733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TRLs</a:t>
            </a:r>
            <a:r>
              <a:rPr lang="pt-BR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 3 a 7 (linhas 1, 2 e 4) e 3 a 8 (linha 3)</a:t>
            </a:r>
          </a:p>
        </p:txBody>
      </p:sp>
      <p:pic>
        <p:nvPicPr>
          <p:cNvPr id="17" name="Picture 8" descr="Brainstorm, creative, idea, innovation, partner, teamwork icon - Download  on Iconfinder">
            <a:extLst>
              <a:ext uri="{FF2B5EF4-FFF2-40B4-BE49-F238E27FC236}">
                <a16:creationId xmlns:a16="http://schemas.microsoft.com/office/drawing/2014/main" id="{95584237-664B-69A4-5152-84E6FA187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79" y="1653802"/>
            <a:ext cx="726176" cy="72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inanciamento - ícones de negócios e finanças grátis">
            <a:extLst>
              <a:ext uri="{FF2B5EF4-FFF2-40B4-BE49-F238E27FC236}">
                <a16:creationId xmlns:a16="http://schemas.microsoft.com/office/drawing/2014/main" id="{BBF469B2-AF4A-20B5-702B-BBB63DF4A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" y="3006626"/>
            <a:ext cx="660160" cy="66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earch - Free business icons">
            <a:extLst>
              <a:ext uri="{FF2B5EF4-FFF2-40B4-BE49-F238E27FC236}">
                <a16:creationId xmlns:a16="http://schemas.microsoft.com/office/drawing/2014/main" id="{BAD7AE6C-0417-4D08-C336-A3DADBEB4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16" y="2985525"/>
            <a:ext cx="726176" cy="72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earch - Free education icons">
            <a:extLst>
              <a:ext uri="{FF2B5EF4-FFF2-40B4-BE49-F238E27FC236}">
                <a16:creationId xmlns:a16="http://schemas.microsoft.com/office/drawing/2014/main" id="{17533DD2-66EA-2ED7-1DA1-812525C04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153" y="1685593"/>
            <a:ext cx="660160" cy="66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CB435CFD-8EED-16D0-77AB-EC23738CEA7C}"/>
              </a:ext>
            </a:extLst>
          </p:cNvPr>
          <p:cNvSpPr/>
          <p:nvPr/>
        </p:nvSpPr>
        <p:spPr>
          <a:xfrm>
            <a:off x="1625683" y="1394524"/>
            <a:ext cx="2739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A4C4C"/>
                </a:solidFill>
                <a:latin typeface="Bebas Neue" panose="020B0606020202050201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Beneficiários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B8DC737-C997-AA71-A921-DE32EF767D2F}"/>
              </a:ext>
            </a:extLst>
          </p:cNvPr>
          <p:cNvSpPr/>
          <p:nvPr/>
        </p:nvSpPr>
        <p:spPr>
          <a:xfrm>
            <a:off x="1620510" y="2870970"/>
            <a:ext cx="2739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A4C4C"/>
                </a:solidFill>
                <a:latin typeface="Bebas Neue" panose="020B0606020202050201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Instrumento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64D037E1-E1BF-FD6E-71C6-BE135B31A259}"/>
              </a:ext>
            </a:extLst>
          </p:cNvPr>
          <p:cNvSpPr/>
          <p:nvPr/>
        </p:nvSpPr>
        <p:spPr>
          <a:xfrm>
            <a:off x="1855051" y="4334179"/>
            <a:ext cx="47462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A4C4C"/>
                </a:solidFill>
                <a:latin typeface="Bebas Neue" panose="020B0606020202050201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Modo de Operação – Fluxo Contínuo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66E7D034-DD37-CD28-9E19-F56F71F442C2}"/>
              </a:ext>
            </a:extLst>
          </p:cNvPr>
          <p:cNvSpPr/>
          <p:nvPr/>
        </p:nvSpPr>
        <p:spPr>
          <a:xfrm>
            <a:off x="7249197" y="1397872"/>
            <a:ext cx="3329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A4C4C"/>
                </a:solidFill>
                <a:latin typeface="Bebas Neue" panose="020B0606020202050201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Participação de </a:t>
            </a:r>
            <a:r>
              <a:rPr lang="pt-BR" sz="2000" dirty="0" err="1">
                <a:solidFill>
                  <a:srgbClr val="0A4C4C"/>
                </a:solidFill>
                <a:latin typeface="Bebas Neue" panose="020B0606020202050201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ICTs</a:t>
            </a:r>
            <a:endParaRPr lang="pt-BR" sz="2000" dirty="0">
              <a:solidFill>
                <a:srgbClr val="0A4C4C"/>
              </a:solidFill>
              <a:latin typeface="Bebas Neue" panose="020B0606020202050201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0E538C77-1CD4-5722-39A8-D76E12941A16}"/>
              </a:ext>
            </a:extLst>
          </p:cNvPr>
          <p:cNvSpPr/>
          <p:nvPr/>
        </p:nvSpPr>
        <p:spPr>
          <a:xfrm>
            <a:off x="7198397" y="2871072"/>
            <a:ext cx="3329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A4C4C"/>
                </a:solidFill>
                <a:latin typeface="Bebas Neue" panose="020B0606020202050201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NÍVEIS DE MATURIDADE TECNOLÓGICA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DA81E1E-BE0D-2DC0-7481-45EAB1A4D8E3}"/>
              </a:ext>
            </a:extLst>
          </p:cNvPr>
          <p:cNvSpPr/>
          <p:nvPr/>
        </p:nvSpPr>
        <p:spPr>
          <a:xfrm>
            <a:off x="6945313" y="4660911"/>
            <a:ext cx="2451339" cy="13288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pt-BR">
              <a:solidFill>
                <a:prstClr val="white"/>
              </a:solidFill>
              <a:latin typeface="Bahnschrift" panose="020B0502040204020203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E364539-BCFF-DA76-1880-3064D3662BD2}"/>
              </a:ext>
            </a:extLst>
          </p:cNvPr>
          <p:cNvSpPr/>
          <p:nvPr/>
        </p:nvSpPr>
        <p:spPr>
          <a:xfrm>
            <a:off x="6916082" y="4899592"/>
            <a:ext cx="240437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Recursos disponíveis:</a:t>
            </a:r>
            <a:r>
              <a:rPr lang="pt-BR" altLang="pt-BR" dirty="0">
                <a:solidFill>
                  <a:prstClr val="black"/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defTabSz="609585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2400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R$ 150 milhões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2EB6FB9-3153-1174-48A5-A29FE83EC5C0}"/>
              </a:ext>
            </a:extLst>
          </p:cNvPr>
          <p:cNvSpPr/>
          <p:nvPr/>
        </p:nvSpPr>
        <p:spPr>
          <a:xfrm>
            <a:off x="9566598" y="4780852"/>
            <a:ext cx="218579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R$ 105 MM - Ampla concorrência</a:t>
            </a:r>
          </a:p>
          <a:p>
            <a:pPr defTabSz="609585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R$ 45 MM - Norte, Nordeste e Centro-Oeste</a:t>
            </a:r>
            <a:endParaRPr lang="pt-BR" altLang="pt-BR" sz="1400" dirty="0">
              <a:solidFill>
                <a:srgbClr val="F79646">
                  <a:lumMod val="75000"/>
                </a:srgbClr>
              </a:solidFill>
              <a:latin typeface="Bahnschrift" panose="020B050204020402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F77F730-0A29-5D1E-E9D3-F4140A11414D}"/>
              </a:ext>
            </a:extLst>
          </p:cNvPr>
          <p:cNvSpPr/>
          <p:nvPr/>
        </p:nvSpPr>
        <p:spPr>
          <a:xfrm>
            <a:off x="9434513" y="4683136"/>
            <a:ext cx="2451339" cy="1296000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pt-BR">
              <a:solidFill>
                <a:prstClr val="white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15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E09F5-2B11-486F-FDA7-C0F9DC4EB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497E8B90-5497-3BA2-FBCC-71873DE8C15C}"/>
              </a:ext>
            </a:extLst>
          </p:cNvPr>
          <p:cNvSpPr/>
          <p:nvPr/>
        </p:nvSpPr>
        <p:spPr>
          <a:xfrm>
            <a:off x="154379" y="6210795"/>
            <a:ext cx="11839699" cy="565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8B90105-9AF5-45A9-BA53-259C0C0694C7}"/>
              </a:ext>
            </a:extLst>
          </p:cNvPr>
          <p:cNvSpPr/>
          <p:nvPr/>
        </p:nvSpPr>
        <p:spPr>
          <a:xfrm>
            <a:off x="589280" y="1137988"/>
            <a:ext cx="11224347" cy="52515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982BD1C-08C9-8F35-C1A8-0008BB8C713A}"/>
              </a:ext>
            </a:extLst>
          </p:cNvPr>
          <p:cNvSpPr txBox="1"/>
          <p:nvPr/>
        </p:nvSpPr>
        <p:spPr>
          <a:xfrm>
            <a:off x="2050979" y="1524586"/>
            <a:ext cx="9817075" cy="2451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6186" lvl="1" indent="-457189" algn="just">
              <a:spcBef>
                <a:spcPts val="2400"/>
              </a:spcBef>
              <a:spcAft>
                <a:spcPts val="3200"/>
              </a:spcAft>
              <a:buFont typeface="+mj-lt"/>
              <a:buAutoNum type="arabicPeriod"/>
            </a:pPr>
            <a:r>
              <a:rPr lang="pt-BR" alt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Economia Circular</a:t>
            </a:r>
          </a:p>
          <a:p>
            <a:pPr marL="403790" lvl="1" indent="-304792" algn="just">
              <a:spcBef>
                <a:spcPts val="2400"/>
              </a:spcBef>
              <a:spcAft>
                <a:spcPts val="3200"/>
              </a:spcAft>
              <a:buFont typeface="+mj-lt"/>
              <a:buAutoNum type="arabicPeriod" startAt="2"/>
            </a:pPr>
            <a:endParaRPr lang="pt-BR" alt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</a:endParaRPr>
          </a:p>
          <a:p>
            <a:pPr marL="403790" lvl="1" indent="-304792" algn="just">
              <a:spcBef>
                <a:spcPts val="2400"/>
              </a:spcBef>
              <a:spcAft>
                <a:spcPts val="3200"/>
              </a:spcAft>
              <a:buFont typeface="+mj-lt"/>
              <a:buAutoNum type="arabicPeriod" startAt="2"/>
            </a:pPr>
            <a:endParaRPr lang="pt-BR" alt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5953A4D-BF9C-9B03-C60A-C7992D6BAD2A}"/>
              </a:ext>
            </a:extLst>
          </p:cNvPr>
          <p:cNvSpPr txBox="1">
            <a:spLocks/>
          </p:cNvSpPr>
          <p:nvPr/>
        </p:nvSpPr>
        <p:spPr>
          <a:xfrm>
            <a:off x="303103" y="247705"/>
            <a:ext cx="11510524" cy="74430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pt-BR" sz="3733" dirty="0">
                <a:solidFill>
                  <a:srgbClr val="0A4C4C"/>
                </a:solidFill>
                <a:latin typeface="Bebas Neue Bold" panose="020B0606020202050201" charset="0"/>
              </a:rPr>
              <a:t>ECONOMIA CIRCULAR E CIDADES Sustentáveis - LINHAS TEMÁTICAS</a:t>
            </a:r>
            <a:endParaRPr lang="pt-BR" sz="3733" dirty="0">
              <a:solidFill>
                <a:srgbClr val="004E50"/>
              </a:solidFill>
              <a:latin typeface="Bebas Neue Bold" panose="020B0606020202050201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D448449-30CB-A277-7657-24EACEC7B519}"/>
              </a:ext>
            </a:extLst>
          </p:cNvPr>
          <p:cNvSpPr txBox="1"/>
          <p:nvPr/>
        </p:nvSpPr>
        <p:spPr>
          <a:xfrm>
            <a:off x="1561171" y="2012423"/>
            <a:ext cx="10116123" cy="4422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9988" lvl="1" indent="-380990" algn="just">
              <a:spcBef>
                <a:spcPts val="800"/>
              </a:spcBef>
              <a:buFontTx/>
              <a:buChar char="-"/>
            </a:pPr>
            <a:r>
              <a:rPr lang="pt-BR" sz="1867" dirty="0"/>
              <a:t>Adição de valor: design circular de produto, longevidade, incluindo durabilidade, modularidade, atualização, reparabilidade e padronização de componentes; design para ciclos seguros, com seleção de materiais não tóxicos, recicláveis ou </a:t>
            </a:r>
            <a:r>
              <a:rPr lang="pt-BR" sz="1867" dirty="0" err="1"/>
              <a:t>bio-baseados</a:t>
            </a:r>
            <a:r>
              <a:rPr lang="pt-BR" sz="1867" dirty="0"/>
              <a:t>; cadeia de suprimentos circular, e simbiose industrial;</a:t>
            </a:r>
          </a:p>
          <a:p>
            <a:pPr marL="479988" lvl="1" indent="-380990" algn="just">
              <a:spcBef>
                <a:spcPts val="800"/>
              </a:spcBef>
              <a:buFontTx/>
              <a:buChar char="-"/>
            </a:pPr>
            <a:r>
              <a:rPr lang="pt-BR" sz="1867" dirty="0"/>
              <a:t>Retenção de valor: extensão da vida útil: soluções para reuso, reparo e </a:t>
            </a:r>
            <a:r>
              <a:rPr lang="pt-BR" sz="1867" dirty="0" err="1"/>
              <a:t>recomercialização</a:t>
            </a:r>
            <a:r>
              <a:rPr lang="pt-BR" sz="1867" dirty="0"/>
              <a:t> de produtos; soluções de rastreabilidade e monitoramento do produto voltadas à manutenção, reuso e circularidade; servitização (produto como serviço) e uso compartilhado.</a:t>
            </a:r>
          </a:p>
          <a:p>
            <a:pPr marL="479988" lvl="1" indent="-380990" algn="just">
              <a:spcBef>
                <a:spcPts val="800"/>
              </a:spcBef>
              <a:buFontTx/>
              <a:buChar char="-"/>
            </a:pPr>
            <a:r>
              <a:rPr lang="pt-BR" sz="1867" dirty="0"/>
              <a:t>Recuperação de valor: recondicionamento, remanufatura, logística reversa, pré-processamento e caracterização de materiais, recuperação e gestão de resíduos como recursos, incluindo a aplicação de tecnologias da informação e comunicação para viabilizar os ciclos reversos; reciclagem. </a:t>
            </a:r>
          </a:p>
          <a:p>
            <a:pPr marL="98998" lvl="1" algn="just">
              <a:spcBef>
                <a:spcPts val="800"/>
              </a:spcBef>
            </a:pPr>
            <a:r>
              <a:rPr lang="pt-BR" sz="1867" dirty="0"/>
              <a:t>Abordagens comuns que podem estar presentes em todas as estratégias são: novos modelos de negócio, economia compartilhada (cooperação), rastreabilidade, eficiência de produtos e processos, tratamento, digitalização e comunicação.</a:t>
            </a:r>
            <a:endParaRPr lang="pt-BR" sz="1867" dirty="0">
              <a:latin typeface="Bahnschrift" panose="020B0502040204020203" pitchFamily="34" charset="0"/>
            </a:endParaRPr>
          </a:p>
        </p:txBody>
      </p:sp>
      <p:pic>
        <p:nvPicPr>
          <p:cNvPr id="1026" name="Picture 2" descr="Economia circular - ícones de setas grátis">
            <a:extLst>
              <a:ext uri="{FF2B5EF4-FFF2-40B4-BE49-F238E27FC236}">
                <a16:creationId xmlns:a16="http://schemas.microsoft.com/office/drawing/2014/main" id="{CF0B267A-ECDB-36A2-BFFE-53204ACED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45" y="1747856"/>
            <a:ext cx="798793" cy="79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293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082F7-204E-6D46-6B7E-A08C9ACAE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2EF9FCD-3F91-2CF5-3CEF-E29F4843B267}"/>
              </a:ext>
            </a:extLst>
          </p:cNvPr>
          <p:cNvSpPr/>
          <p:nvPr/>
        </p:nvSpPr>
        <p:spPr>
          <a:xfrm>
            <a:off x="154379" y="6210795"/>
            <a:ext cx="11839699" cy="565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879A4AC-17A8-9C05-109B-E7F692B70320}"/>
              </a:ext>
            </a:extLst>
          </p:cNvPr>
          <p:cNvSpPr/>
          <p:nvPr/>
        </p:nvSpPr>
        <p:spPr>
          <a:xfrm>
            <a:off x="652241" y="1137988"/>
            <a:ext cx="11224347" cy="52515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1997514-019C-5FD7-943E-A7E92CBE895B}"/>
              </a:ext>
            </a:extLst>
          </p:cNvPr>
          <p:cNvSpPr txBox="1">
            <a:spLocks/>
          </p:cNvSpPr>
          <p:nvPr/>
        </p:nvSpPr>
        <p:spPr>
          <a:xfrm>
            <a:off x="303103" y="247705"/>
            <a:ext cx="11510524" cy="74430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pt-BR" sz="3733" dirty="0">
                <a:solidFill>
                  <a:srgbClr val="0A4C4C"/>
                </a:solidFill>
                <a:latin typeface="Bebas Neue Bold" panose="020B0606020202050201" charset="0"/>
              </a:rPr>
              <a:t>ECONOMIA CIRCULAR E CIDADES Sustentáveis - LINHAS TEMÁTICAS</a:t>
            </a:r>
            <a:endParaRPr lang="pt-BR" sz="3733" dirty="0">
              <a:solidFill>
                <a:srgbClr val="004E50"/>
              </a:solidFill>
              <a:latin typeface="Bebas Neue Bold" panose="020B0606020202050201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0E113DF-FA2F-F7D4-74C3-1DBBBCF3D91E}"/>
              </a:ext>
            </a:extLst>
          </p:cNvPr>
          <p:cNvSpPr txBox="1"/>
          <p:nvPr/>
        </p:nvSpPr>
        <p:spPr>
          <a:xfrm>
            <a:off x="2005985" y="2079211"/>
            <a:ext cx="94334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6186" lvl="1" indent="-457189" algn="just">
              <a:spcBef>
                <a:spcPts val="2400"/>
              </a:spcBef>
              <a:spcAft>
                <a:spcPts val="3200"/>
              </a:spcAft>
              <a:buFont typeface="+mj-lt"/>
              <a:buAutoNum type="arabicPeriod" startAt="2"/>
            </a:pPr>
            <a:r>
              <a:rPr lang="pt-BR" alt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Química Renovável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2E03FC5-CBBB-9389-F1E7-E2294CBE566F}"/>
              </a:ext>
            </a:extLst>
          </p:cNvPr>
          <p:cNvSpPr txBox="1"/>
          <p:nvPr/>
        </p:nvSpPr>
        <p:spPr>
          <a:xfrm>
            <a:off x="2050979" y="2510097"/>
            <a:ext cx="9681031" cy="1528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67" dirty="0">
                <a:latin typeface="Bahnschrift" panose="020B0502040204020203" pitchFamily="34" charset="0"/>
              </a:rPr>
              <a:t>Desenvolvimento de produtos químicos de base renovável, incluindo intermediários químicos, insumos industriais e especialidades químicas, a partir de matérias-primas renováveis, resíduos ou coprodutos, com potencial de substituição de insumos fósseis. Não são elegíveis projetos voltados a biocombustíveis, fármacos, fitoterápicos, fertilizantes e defensivos agrícolas.</a:t>
            </a:r>
          </a:p>
        </p:txBody>
      </p:sp>
      <p:pic>
        <p:nvPicPr>
          <p:cNvPr id="1028" name="Picture 4" descr="Químico - ícones de ecologia e meio ambiente grátis">
            <a:extLst>
              <a:ext uri="{FF2B5EF4-FFF2-40B4-BE49-F238E27FC236}">
                <a16:creationId xmlns:a16="http://schemas.microsoft.com/office/drawing/2014/main" id="{916EF44F-EFF3-46BA-49D8-D6C59E1B2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64" y="2320651"/>
            <a:ext cx="726176" cy="72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996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97DC6-8BBE-B211-0BF2-7C8DBA9BF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9039C73-98C7-E8FA-F7A4-8C50DFDF72E3}"/>
              </a:ext>
            </a:extLst>
          </p:cNvPr>
          <p:cNvSpPr/>
          <p:nvPr/>
        </p:nvSpPr>
        <p:spPr>
          <a:xfrm>
            <a:off x="154379" y="6210795"/>
            <a:ext cx="11839699" cy="565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DD87CC1-383B-88A4-8524-258567D77D13}"/>
              </a:ext>
            </a:extLst>
          </p:cNvPr>
          <p:cNvSpPr/>
          <p:nvPr/>
        </p:nvSpPr>
        <p:spPr>
          <a:xfrm>
            <a:off x="589280" y="920678"/>
            <a:ext cx="11058435" cy="56896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889E376-D8C8-E3D1-7B43-139ACDE19926}"/>
              </a:ext>
            </a:extLst>
          </p:cNvPr>
          <p:cNvSpPr txBox="1"/>
          <p:nvPr/>
        </p:nvSpPr>
        <p:spPr>
          <a:xfrm>
            <a:off x="2050979" y="1002067"/>
            <a:ext cx="85088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6186" lvl="1" indent="-457189" algn="just">
              <a:spcBef>
                <a:spcPts val="2400"/>
              </a:spcBef>
              <a:spcAft>
                <a:spcPts val="3200"/>
              </a:spcAft>
              <a:buFont typeface="+mj-lt"/>
              <a:buAutoNum type="arabicPeriod" startAt="3"/>
              <a:defRPr/>
            </a:pPr>
            <a:r>
              <a:rPr lang="pt-BR" alt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Água e Esgoto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4B8FE1E-FA32-AAAC-399F-4A290D044226}"/>
              </a:ext>
            </a:extLst>
          </p:cNvPr>
          <p:cNvSpPr txBox="1"/>
          <p:nvPr/>
        </p:nvSpPr>
        <p:spPr>
          <a:xfrm>
            <a:off x="1978488" y="1442505"/>
            <a:ext cx="9165272" cy="3252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8998" lvl="1" algn="just">
              <a:spcAft>
                <a:spcPts val="800"/>
              </a:spcAft>
            </a:pPr>
            <a:r>
              <a:rPr lang="pt-BR" sz="1867" dirty="0">
                <a:latin typeface="Bahnschrift" panose="020B0502040204020203" pitchFamily="34" charset="0"/>
              </a:rPr>
              <a:t>Desenvolvimento de soluções sustentáveis em água, esgoto e efluentes, que tratem de: mitigação de perdas na produção e distribuição de água; detecção ágil de vazamentos e rompimentos por meio de sensores; tecnologias de tratamento e produção de água de reuso; recuperação de recursos e aproveitamento de coprodutos de estações de tratamento de efluentes; tecnologias de tratamento de efluentes; métodos avançados para remoção de </a:t>
            </a:r>
            <a:r>
              <a:rPr lang="pt-BR" sz="1867" dirty="0" err="1">
                <a:latin typeface="Bahnschrift" panose="020B0502040204020203" pitchFamily="34" charset="0"/>
              </a:rPr>
              <a:t>microcontaminantes</a:t>
            </a:r>
            <a:r>
              <a:rPr lang="pt-BR" sz="1867" dirty="0">
                <a:latin typeface="Bahnschrift" panose="020B0502040204020203" pitchFamily="34" charset="0"/>
              </a:rPr>
              <a:t>, contaminantes emergentes e vírus em </a:t>
            </a:r>
            <a:r>
              <a:rPr lang="pt-BR" sz="1867" dirty="0" err="1">
                <a:latin typeface="Bahnschrift" panose="020B0502040204020203" pitchFamily="34" charset="0"/>
              </a:rPr>
              <a:t>ETAs</a:t>
            </a:r>
            <a:r>
              <a:rPr lang="pt-BR" sz="1867" dirty="0">
                <a:latin typeface="Bahnschrift" panose="020B0502040204020203" pitchFamily="34" charset="0"/>
              </a:rPr>
              <a:t> e ETEs; soluções para sistemas descentralizados de tratamento esgoto, de menor porte e em localidades isoladas; soluções para tratamento de água em localidades com escassez hídrica; e soluções para digitalização do controle e monitoramento operacional das </a:t>
            </a:r>
            <a:r>
              <a:rPr lang="pt-BR" sz="1867" dirty="0" err="1">
                <a:latin typeface="Bahnschrift" panose="020B0502040204020203" pitchFamily="34" charset="0"/>
              </a:rPr>
              <a:t>ETAs</a:t>
            </a:r>
            <a:r>
              <a:rPr lang="pt-BR" sz="1867" dirty="0">
                <a:latin typeface="Bahnschrift" panose="020B0502040204020203" pitchFamily="34" charset="0"/>
              </a:rPr>
              <a:t> e ETEs e seus sistemas de captação e distribuição. </a:t>
            </a:r>
          </a:p>
        </p:txBody>
      </p:sp>
      <p:pic>
        <p:nvPicPr>
          <p:cNvPr id="2050" name="Picture 2" descr="Baixe ícones gratuitos de Saneamento em PNG e SVG">
            <a:extLst>
              <a:ext uri="{FF2B5EF4-FFF2-40B4-BE49-F238E27FC236}">
                <a16:creationId xmlns:a16="http://schemas.microsoft.com/office/drawing/2014/main" id="{57DA3C84-77AD-CF56-9021-5FBF6471C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74" y="1814699"/>
            <a:ext cx="856143" cy="85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BBA1479-1902-BDDA-E2DD-6ED8A99BDDA9}"/>
              </a:ext>
            </a:extLst>
          </p:cNvPr>
          <p:cNvSpPr txBox="1">
            <a:spLocks/>
          </p:cNvSpPr>
          <p:nvPr/>
        </p:nvSpPr>
        <p:spPr>
          <a:xfrm>
            <a:off x="303103" y="247705"/>
            <a:ext cx="11510524" cy="74430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pt-BR" sz="3733" dirty="0">
                <a:solidFill>
                  <a:srgbClr val="0A4C4C"/>
                </a:solidFill>
                <a:latin typeface="Bebas Neue Bold" panose="020B0606020202050201" charset="0"/>
              </a:rPr>
              <a:t>ECONOMIA CIRCULAR E CIDADES Sustentáveis - LINHAS TEMÁTICAS</a:t>
            </a:r>
            <a:endParaRPr lang="pt-BR" sz="3733" dirty="0">
              <a:solidFill>
                <a:srgbClr val="004E50"/>
              </a:solidFill>
              <a:latin typeface="Bebas Neue Bold" panose="020B0606020202050201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F0EAFB4-2A94-0604-1B5D-C352C59AA044}"/>
              </a:ext>
            </a:extLst>
          </p:cNvPr>
          <p:cNvSpPr txBox="1"/>
          <p:nvPr/>
        </p:nvSpPr>
        <p:spPr>
          <a:xfrm>
            <a:off x="783750" y="4751120"/>
            <a:ext cx="10055236" cy="1528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006" algn="just"/>
            <a:r>
              <a:rPr lang="pt-BR" sz="1867" u="sng" dirty="0">
                <a:solidFill>
                  <a:srgbClr val="0A4C4C"/>
                </a:solidFill>
                <a:latin typeface="Bahnschrift" panose="020B0502040204020203" pitchFamily="34" charset="0"/>
              </a:rPr>
              <a:t>Especificamente para propostas voltadas para Estações de Tratamento de </a:t>
            </a:r>
            <a:r>
              <a:rPr lang="pt-BR" sz="1867" u="sng" dirty="0" err="1">
                <a:solidFill>
                  <a:srgbClr val="0A4C4C"/>
                </a:solidFill>
                <a:latin typeface="Bahnschrift" panose="020B0502040204020203" pitchFamily="34" charset="0"/>
              </a:rPr>
              <a:t>Àgua</a:t>
            </a:r>
            <a:r>
              <a:rPr lang="pt-BR" sz="1867" u="sng" dirty="0">
                <a:solidFill>
                  <a:srgbClr val="0A4C4C"/>
                </a:solidFill>
                <a:latin typeface="Bahnschrift" panose="020B0502040204020203" pitchFamily="34" charset="0"/>
              </a:rPr>
              <a:t>, Estações de Tratamento de Esgoto e Sistemas de Distribuição de Água encarregados de atender municípios de pequeno porte*, permite-se o apoio a projetos até o nível de TRL 8.</a:t>
            </a:r>
          </a:p>
          <a:p>
            <a:pPr marL="11006" algn="just"/>
            <a:endParaRPr lang="pt-BR" sz="1867" u="sng" dirty="0">
              <a:solidFill>
                <a:srgbClr val="0A4C4C"/>
              </a:solidFill>
              <a:latin typeface="Bahnschrift" panose="020B0502040204020203" pitchFamily="34" charset="0"/>
            </a:endParaRPr>
          </a:p>
          <a:p>
            <a:pPr marL="11006" algn="just"/>
            <a:r>
              <a:rPr lang="pt-BR" sz="1867" u="sng" dirty="0">
                <a:solidFill>
                  <a:srgbClr val="0A4C4C"/>
                </a:solidFill>
                <a:latin typeface="Bahnschrift" panose="020B0502040204020203" pitchFamily="34" charset="0"/>
              </a:rPr>
              <a:t>* População inferior a 50 mil habitantes</a:t>
            </a:r>
          </a:p>
        </p:txBody>
      </p:sp>
    </p:spTree>
    <p:extLst>
      <p:ext uri="{BB962C8B-B14F-4D97-AF65-F5344CB8AC3E}">
        <p14:creationId xmlns:p14="http://schemas.microsoft.com/office/powerpoint/2010/main" val="1079970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39C71-A13E-BA25-D504-70C129166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7066A04-B736-6F31-5851-68FB789705BF}"/>
              </a:ext>
            </a:extLst>
          </p:cNvPr>
          <p:cNvSpPr/>
          <p:nvPr/>
        </p:nvSpPr>
        <p:spPr>
          <a:xfrm>
            <a:off x="154379" y="6210795"/>
            <a:ext cx="11839699" cy="565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9B69EB4-8BF3-2920-B986-19F8E7C014B2}"/>
              </a:ext>
            </a:extLst>
          </p:cNvPr>
          <p:cNvSpPr/>
          <p:nvPr/>
        </p:nvSpPr>
        <p:spPr>
          <a:xfrm>
            <a:off x="589280" y="920678"/>
            <a:ext cx="11058435" cy="56896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A3F3600-B184-65CD-C310-8C96E839430D}"/>
              </a:ext>
            </a:extLst>
          </p:cNvPr>
          <p:cNvSpPr txBox="1"/>
          <p:nvPr/>
        </p:nvSpPr>
        <p:spPr>
          <a:xfrm>
            <a:off x="1862353" y="2760803"/>
            <a:ext cx="9165272" cy="2965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8998" lvl="1" algn="just">
              <a:spcBef>
                <a:spcPts val="2400"/>
              </a:spcBef>
              <a:spcAft>
                <a:spcPts val="3200"/>
              </a:spcAft>
            </a:pPr>
            <a:r>
              <a:rPr lang="pt-BR" sz="1867" dirty="0">
                <a:latin typeface="Bahnschrift" panose="020B0502040204020203" pitchFamily="34" charset="0"/>
              </a:rPr>
              <a:t>Desenvolvimento de novos materiais e industrialização do processo de construção civil para habitações de interesse social e espaços de interesse público, tais como hospitais, escolas e equipamentos urbanos, com foco especial nas moradias do Programa Minha Casa, Minha Vida, incluindo construção leve e seca, pré-fabricada, modular, </a:t>
            </a:r>
            <a:r>
              <a:rPr lang="pt-BR" sz="1867" dirty="0" err="1">
                <a:latin typeface="Bahnschrift" panose="020B0502040204020203" pitchFamily="34" charset="0"/>
              </a:rPr>
              <a:t>painelizada</a:t>
            </a:r>
            <a:r>
              <a:rPr lang="pt-BR" sz="1867" dirty="0">
                <a:latin typeface="Bahnschrift" panose="020B0502040204020203" pitchFamily="34" charset="0"/>
              </a:rPr>
              <a:t>, digitalização, sistemas construtivos inteligentes e materiais e processos sustentáveis; tecnologias para aumento da eficiência energética operacional, conforto térmico e adaptação climática; desenvolvimento de softwares nacionais baseados em  Building </a:t>
            </a:r>
            <a:r>
              <a:rPr lang="pt-BR" sz="1867" dirty="0" err="1">
                <a:latin typeface="Bahnschrift" panose="020B0502040204020203" pitchFamily="34" charset="0"/>
              </a:rPr>
              <a:t>Information</a:t>
            </a:r>
            <a:r>
              <a:rPr lang="pt-BR" sz="1867" dirty="0">
                <a:latin typeface="Bahnschrift" panose="020B0502040204020203" pitchFamily="34" charset="0"/>
              </a:rPr>
              <a:t> </a:t>
            </a:r>
            <a:r>
              <a:rPr lang="pt-BR" sz="1867" dirty="0" err="1">
                <a:latin typeface="Bahnschrift" panose="020B0502040204020203" pitchFamily="34" charset="0"/>
              </a:rPr>
              <a:t>Modeling</a:t>
            </a:r>
            <a:r>
              <a:rPr lang="pt-BR" sz="1867" dirty="0">
                <a:latin typeface="Bahnschrift" panose="020B0502040204020203" pitchFamily="34" charset="0"/>
              </a:rPr>
              <a:t> (BIM), visando a integração de projetos, otimização de recursos, aumento da produtividade e melhoria da qualidade construtiva.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F71C2DE-82A1-C0F2-4865-B14EA6957EC6}"/>
              </a:ext>
            </a:extLst>
          </p:cNvPr>
          <p:cNvSpPr txBox="1"/>
          <p:nvPr/>
        </p:nvSpPr>
        <p:spPr>
          <a:xfrm>
            <a:off x="1978488" y="2303564"/>
            <a:ext cx="85044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6186" lvl="1" indent="-457189" algn="just">
              <a:spcBef>
                <a:spcPts val="2400"/>
              </a:spcBef>
              <a:spcAft>
                <a:spcPts val="3200"/>
              </a:spcAft>
              <a:buFont typeface="+mj-lt"/>
              <a:buAutoNum type="arabicPeriod" startAt="4"/>
              <a:defRPr/>
            </a:pPr>
            <a:r>
              <a:rPr lang="pt-BR" alt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Moradia e espaços </a:t>
            </a:r>
            <a:r>
              <a:rPr lang="pt-BR" altLang="pt-BR" sz="2000" b="1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</a:rPr>
              <a:t>públicos sustentáveis</a:t>
            </a:r>
            <a:endParaRPr lang="pt-BR" alt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2052" name="Picture 4" descr="Casa - ícones de imobiliária grátis">
            <a:extLst>
              <a:ext uri="{FF2B5EF4-FFF2-40B4-BE49-F238E27FC236}">
                <a16:creationId xmlns:a16="http://schemas.microsoft.com/office/drawing/2014/main" id="{60766D92-99D4-C78A-52E6-72952C49C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10" y="2734452"/>
            <a:ext cx="798793" cy="79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F8A59248-D7D3-5F39-9999-1F871596B049}"/>
              </a:ext>
            </a:extLst>
          </p:cNvPr>
          <p:cNvSpPr txBox="1">
            <a:spLocks/>
          </p:cNvSpPr>
          <p:nvPr/>
        </p:nvSpPr>
        <p:spPr>
          <a:xfrm>
            <a:off x="303103" y="247705"/>
            <a:ext cx="11510524" cy="74430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pt-BR" sz="3733" dirty="0">
                <a:solidFill>
                  <a:srgbClr val="0A4C4C"/>
                </a:solidFill>
                <a:latin typeface="Bebas Neue Bold" panose="020B0606020202050201" charset="0"/>
              </a:rPr>
              <a:t>ECONOMIA CIRCULAR E CIDADES Sustentáveis - LINHAS TEMÁTICAS</a:t>
            </a:r>
            <a:endParaRPr lang="pt-BR" sz="3733" dirty="0">
              <a:solidFill>
                <a:srgbClr val="004E50"/>
              </a:solidFill>
              <a:latin typeface="Bebas Neue Bold" panose="020B060602020205020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029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"/>
          <p:cNvSpPr txBox="1">
            <a:spLocks/>
          </p:cNvSpPr>
          <p:nvPr/>
        </p:nvSpPr>
        <p:spPr>
          <a:xfrm>
            <a:off x="303103" y="96556"/>
            <a:ext cx="11510524" cy="81873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>
              <a:defRPr/>
            </a:pPr>
            <a:r>
              <a:rPr lang="pt-BR" sz="3733" dirty="0">
                <a:solidFill>
                  <a:srgbClr val="0A4C4C"/>
                </a:solidFill>
                <a:latin typeface="Bebas Neue Bold" panose="020B0606020202050201" charset="0"/>
              </a:rPr>
              <a:t>ARRANJOS POSSÍVEIS</a:t>
            </a:r>
            <a:endParaRPr lang="pt-BR" sz="3733" dirty="0">
              <a:solidFill>
                <a:srgbClr val="004E50"/>
              </a:solidFill>
              <a:latin typeface="Bebas Neue Bold" panose="020B0606020202050201" charset="0"/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78A939C5-7111-2821-D55F-BD58C47981F3}"/>
              </a:ext>
            </a:extLst>
          </p:cNvPr>
          <p:cNvSpPr/>
          <p:nvPr/>
        </p:nvSpPr>
        <p:spPr>
          <a:xfrm>
            <a:off x="1887244" y="1797048"/>
            <a:ext cx="3936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pt-BR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F915C1A-F6BE-D631-1A07-B662938EAD80}"/>
              </a:ext>
            </a:extLst>
          </p:cNvPr>
          <p:cNvSpPr txBox="1"/>
          <p:nvPr/>
        </p:nvSpPr>
        <p:spPr>
          <a:xfrm>
            <a:off x="1924331" y="2871058"/>
            <a:ext cx="3887941" cy="105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algn="just" defTabSz="60958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1867" b="1" dirty="0">
                <a:solidFill>
                  <a:prstClr val="black"/>
                </a:solidFill>
                <a:latin typeface="Bahnschrift" panose="020B0502040204020203" pitchFamily="34" charset="0"/>
              </a:rPr>
              <a:t>Empresa Proponente (qualquer porte)</a:t>
            </a:r>
          </a:p>
          <a:p>
            <a:pPr marL="228594" indent="-228594" algn="just" defTabSz="60958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1867" b="1" dirty="0">
                <a:solidFill>
                  <a:prstClr val="black"/>
                </a:solidFill>
                <a:latin typeface="Bahnschrift" panose="020B0502040204020203" pitchFamily="34" charset="0"/>
              </a:rPr>
              <a:t>1 ICT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EB4F0302-CC75-C1F5-051B-649BF8504360}"/>
              </a:ext>
            </a:extLst>
          </p:cNvPr>
          <p:cNvSpPr/>
          <p:nvPr/>
        </p:nvSpPr>
        <p:spPr>
          <a:xfrm rot="20107672">
            <a:off x="4593246" y="1791409"/>
            <a:ext cx="1118415" cy="4938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pt-BR" sz="1467" b="1" dirty="0">
                <a:solidFill>
                  <a:prstClr val="white"/>
                </a:solidFill>
                <a:latin typeface="Bahnschrift" panose="020B0502040204020203" pitchFamily="34" charset="0"/>
              </a:rPr>
              <a:t>Requisitos mínimos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724FAAA1-A35A-02EB-180E-8596F344ECDF}"/>
              </a:ext>
            </a:extLst>
          </p:cNvPr>
          <p:cNvSpPr txBox="1"/>
          <p:nvPr/>
        </p:nvSpPr>
        <p:spPr>
          <a:xfrm>
            <a:off x="1946914" y="1988294"/>
            <a:ext cx="31594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400"/>
              </a:spcBef>
              <a:spcAft>
                <a:spcPts val="400"/>
              </a:spcAft>
            </a:pPr>
            <a:r>
              <a:rPr lang="pt-BR" sz="2400" b="1" dirty="0">
                <a:solidFill>
                  <a:srgbClr val="008080"/>
                </a:solidFill>
                <a:latin typeface="Bebas Neue" panose="020B0606020202050201" pitchFamily="34" charset="0"/>
              </a:rPr>
              <a:t>ARRANJO SIMPLES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921081D3-03DF-A2CB-EF3B-4E5B4F798178}"/>
              </a:ext>
            </a:extLst>
          </p:cNvPr>
          <p:cNvSpPr/>
          <p:nvPr/>
        </p:nvSpPr>
        <p:spPr>
          <a:xfrm>
            <a:off x="6037601" y="1797048"/>
            <a:ext cx="3936000" cy="38880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pt-BR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ADD3EB5D-62E1-FFF1-8394-81277FB25203}"/>
              </a:ext>
            </a:extLst>
          </p:cNvPr>
          <p:cNvSpPr txBox="1"/>
          <p:nvPr/>
        </p:nvSpPr>
        <p:spPr>
          <a:xfrm>
            <a:off x="5997569" y="2845988"/>
            <a:ext cx="4230068" cy="115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algn="just" defTabSz="60958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1867" b="1" dirty="0">
                <a:solidFill>
                  <a:prstClr val="black"/>
                </a:solidFill>
                <a:latin typeface="Bahnschrift" panose="020B0502040204020203" pitchFamily="34" charset="0"/>
              </a:rPr>
              <a:t>Empresa Proponente*</a:t>
            </a:r>
          </a:p>
          <a:p>
            <a:pPr marL="228594" indent="-228594" algn="just" defTabSz="60958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1867" b="1" dirty="0">
                <a:solidFill>
                  <a:prstClr val="black"/>
                </a:solidFill>
                <a:latin typeface="Bahnschrift" panose="020B0502040204020203" pitchFamily="34" charset="0"/>
              </a:rPr>
              <a:t>2 Empresas Coexecutoras*</a:t>
            </a:r>
          </a:p>
          <a:p>
            <a:pPr marL="228594" indent="-228594" algn="just" defTabSz="60958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sz="1867" b="1" dirty="0">
                <a:solidFill>
                  <a:prstClr val="black"/>
                </a:solidFill>
                <a:latin typeface="Bahnschrift" panose="020B0502040204020203" pitchFamily="34" charset="0"/>
              </a:rPr>
              <a:t>1 ICT</a:t>
            </a:r>
            <a:endParaRPr lang="pt-BR" sz="1600" b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30F0F476-1F52-9941-CF67-FA0BDE9378F0}"/>
              </a:ext>
            </a:extLst>
          </p:cNvPr>
          <p:cNvSpPr/>
          <p:nvPr/>
        </p:nvSpPr>
        <p:spPr>
          <a:xfrm rot="20107672">
            <a:off x="8672483" y="1811729"/>
            <a:ext cx="1118415" cy="4938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pt-BR" sz="1467" b="1" dirty="0">
                <a:solidFill>
                  <a:prstClr val="white"/>
                </a:solidFill>
                <a:latin typeface="Bahnschrift" panose="020B0502040204020203" pitchFamily="34" charset="0"/>
              </a:rPr>
              <a:t>Requisitos mínimos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600FD101-06FB-E78D-C8AF-A78D3D6531F0}"/>
              </a:ext>
            </a:extLst>
          </p:cNvPr>
          <p:cNvSpPr txBox="1"/>
          <p:nvPr/>
        </p:nvSpPr>
        <p:spPr>
          <a:xfrm>
            <a:off x="6046471" y="1988294"/>
            <a:ext cx="31594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400"/>
              </a:spcBef>
              <a:spcAft>
                <a:spcPts val="400"/>
              </a:spcAft>
            </a:pPr>
            <a:r>
              <a:rPr lang="pt-BR" sz="2400" b="1" dirty="0">
                <a:solidFill>
                  <a:srgbClr val="008080"/>
                </a:solidFill>
                <a:latin typeface="Bebas Neue" panose="020B0606020202050201" pitchFamily="34" charset="0"/>
              </a:rPr>
              <a:t>ARRANJO EM REDE**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16F4DBE5-27B3-8C0D-0B06-04406F6BFDF9}"/>
              </a:ext>
            </a:extLst>
          </p:cNvPr>
          <p:cNvSpPr txBox="1"/>
          <p:nvPr/>
        </p:nvSpPr>
        <p:spPr>
          <a:xfrm>
            <a:off x="6300313" y="2531028"/>
            <a:ext cx="3213175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spcBef>
                <a:spcPts val="400"/>
              </a:spcBef>
              <a:spcAft>
                <a:spcPts val="400"/>
              </a:spcAft>
            </a:pPr>
            <a:r>
              <a:rPr lang="pt-BR" sz="1467" b="1" i="1" dirty="0">
                <a:solidFill>
                  <a:srgbClr val="004E50"/>
                </a:solidFill>
                <a:latin typeface="Bahnschrift" panose="020B0502040204020203" pitchFamily="34" charset="0"/>
              </a:rPr>
              <a:t>Pelo menos quatro atores</a:t>
            </a:r>
          </a:p>
        </p:txBody>
      </p:sp>
      <p:sp>
        <p:nvSpPr>
          <p:cNvPr id="42" name="Seta: para a Direita 41">
            <a:extLst>
              <a:ext uri="{FF2B5EF4-FFF2-40B4-BE49-F238E27FC236}">
                <a16:creationId xmlns:a16="http://schemas.microsoft.com/office/drawing/2014/main" id="{D3EC44AC-0572-A7DA-7F86-51E0338599A6}"/>
              </a:ext>
            </a:extLst>
          </p:cNvPr>
          <p:cNvSpPr/>
          <p:nvPr/>
        </p:nvSpPr>
        <p:spPr>
          <a:xfrm>
            <a:off x="3396343" y="5571901"/>
            <a:ext cx="6501061" cy="708891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pt-BR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BC0ED9F4-4FB3-8EC2-D37A-9F6319FF8E79}"/>
              </a:ext>
            </a:extLst>
          </p:cNvPr>
          <p:cNvSpPr txBox="1"/>
          <p:nvPr/>
        </p:nvSpPr>
        <p:spPr>
          <a:xfrm>
            <a:off x="3320142" y="5729106"/>
            <a:ext cx="6136921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spcBef>
                <a:spcPts val="400"/>
              </a:spcBef>
              <a:spcAft>
                <a:spcPts val="400"/>
              </a:spcAft>
            </a:pPr>
            <a:r>
              <a:rPr lang="pt-BR" sz="1867" b="1" u="sng" dirty="0">
                <a:solidFill>
                  <a:prstClr val="white"/>
                </a:solidFill>
                <a:latin typeface="Bahnschrift" panose="020B0502040204020203" pitchFamily="34" charset="0"/>
              </a:rPr>
              <a:t>ESTÍMULO À FORMAÇÃO DE PROJETOS EM REDE</a:t>
            </a:r>
          </a:p>
        </p:txBody>
      </p:sp>
      <p:pic>
        <p:nvPicPr>
          <p:cNvPr id="45" name="Picture 4" descr="Startup - Free transportation icons">
            <a:extLst>
              <a:ext uri="{FF2B5EF4-FFF2-40B4-BE49-F238E27FC236}">
                <a16:creationId xmlns:a16="http://schemas.microsoft.com/office/drawing/2014/main" id="{2285B89A-6A66-E1F3-5F30-84A1ED78A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1479">
            <a:off x="3426212" y="742060"/>
            <a:ext cx="1063193" cy="106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2" descr="21,015 Partnership Icons - Free in SVG, PNG, ICO - IconScout">
            <a:extLst>
              <a:ext uri="{FF2B5EF4-FFF2-40B4-BE49-F238E27FC236}">
                <a16:creationId xmlns:a16="http://schemas.microsoft.com/office/drawing/2014/main" id="{96F82C01-1090-B8D4-0887-1D2C1275D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9764">
            <a:off x="7297567" y="630289"/>
            <a:ext cx="1139527" cy="113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FCA2910-D96D-3666-2B02-DDED87517D89}"/>
              </a:ext>
            </a:extLst>
          </p:cNvPr>
          <p:cNvSpPr txBox="1"/>
          <p:nvPr/>
        </p:nvSpPr>
        <p:spPr>
          <a:xfrm>
            <a:off x="2069707" y="4096727"/>
            <a:ext cx="3613148" cy="841256"/>
          </a:xfrm>
          <a:prstGeom prst="rect">
            <a:avLst/>
          </a:prstGeom>
          <a:solidFill>
            <a:schemeClr val="bg1"/>
          </a:solidFill>
          <a:ln>
            <a:solidFill>
              <a:srgbClr val="2B9EB0"/>
            </a:solidFill>
          </a:ln>
        </p:spPr>
        <p:txBody>
          <a:bodyPr wrap="square">
            <a:spAutoFit/>
          </a:bodyPr>
          <a:lstStyle/>
          <a:p>
            <a:pPr marL="0" lvl="1" algn="ctr" defTabSz="609585">
              <a:spcAft>
                <a:spcPts val="800"/>
              </a:spcAft>
              <a:defRPr/>
            </a:pPr>
            <a:r>
              <a:rPr lang="pt-BR" altLang="pt-BR" sz="2100" u="sng" dirty="0">
                <a:solidFill>
                  <a:srgbClr val="2B9EB0"/>
                </a:solidFill>
                <a:latin typeface="Bebas Neue Bold" panose="020B0606020202050201" charset="0"/>
                <a:ea typeface="Times New Roman" panose="02020603050405020304" pitchFamily="18" charset="0"/>
                <a:cs typeface="Arial" panose="020B0604020202020204" pitchFamily="34" charset="0"/>
              </a:rPr>
              <a:t>Valor NÃO-REEMBOLSÁVEL por projeto</a:t>
            </a:r>
            <a:r>
              <a:rPr lang="pt-BR" altLang="pt-BR" sz="2100" dirty="0">
                <a:solidFill>
                  <a:srgbClr val="2B9EB0"/>
                </a:solidFill>
                <a:latin typeface="Bebas Neue Bold" panose="020B0606020202050201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marL="0" lvl="1" algn="ctr" defTabSz="609585">
              <a:spcAft>
                <a:spcPts val="800"/>
              </a:spcAft>
              <a:defRPr/>
            </a:pPr>
            <a:r>
              <a:rPr lang="pt-BR" altLang="pt-BR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charset="0"/>
                <a:ea typeface="Times New Roman" panose="02020603050405020304" pitchFamily="18" charset="0"/>
                <a:cs typeface="Arial" panose="020B0604020202020204" pitchFamily="34" charset="0"/>
              </a:rPr>
              <a:t>ENTRE R$ 5 Mm E r$ 20 </a:t>
            </a:r>
            <a:r>
              <a:rPr lang="pt-BR" altLang="pt-BR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charset="0"/>
                <a:ea typeface="Times New Roman" panose="02020603050405020304" pitchFamily="18" charset="0"/>
                <a:cs typeface="Arial" panose="020B0604020202020204" pitchFamily="34" charset="0"/>
              </a:rPr>
              <a:t>mM</a:t>
            </a:r>
            <a:endParaRPr lang="pt-BR" altLang="pt-BR" sz="2100" dirty="0">
              <a:solidFill>
                <a:schemeClr val="tx1">
                  <a:lumMod val="65000"/>
                  <a:lumOff val="35000"/>
                </a:schemeClr>
              </a:solidFill>
              <a:latin typeface="Bebas Neue Bold" panose="020B0606020202050201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B371542-0608-7B82-6FEC-99F0EBA7DEC8}"/>
              </a:ext>
            </a:extLst>
          </p:cNvPr>
          <p:cNvSpPr txBox="1"/>
          <p:nvPr/>
        </p:nvSpPr>
        <p:spPr>
          <a:xfrm>
            <a:off x="6240621" y="4081207"/>
            <a:ext cx="3613148" cy="841256"/>
          </a:xfrm>
          <a:prstGeom prst="rect">
            <a:avLst/>
          </a:prstGeom>
          <a:solidFill>
            <a:schemeClr val="bg1"/>
          </a:solidFill>
          <a:ln>
            <a:solidFill>
              <a:srgbClr val="2B9EB0"/>
            </a:solidFill>
          </a:ln>
        </p:spPr>
        <p:txBody>
          <a:bodyPr wrap="square">
            <a:spAutoFit/>
          </a:bodyPr>
          <a:lstStyle/>
          <a:p>
            <a:pPr marL="0" lvl="1" algn="ctr" defTabSz="609585">
              <a:spcAft>
                <a:spcPts val="800"/>
              </a:spcAft>
              <a:defRPr/>
            </a:pPr>
            <a:r>
              <a:rPr lang="pt-BR" altLang="pt-BR" sz="2100" u="sng" dirty="0">
                <a:solidFill>
                  <a:srgbClr val="2B9EB0"/>
                </a:solidFill>
                <a:latin typeface="Bebas Neue Bold" panose="020B0606020202050201" charset="0"/>
                <a:ea typeface="Times New Roman" panose="02020603050405020304" pitchFamily="18" charset="0"/>
                <a:cs typeface="Arial" panose="020B0604020202020204" pitchFamily="34" charset="0"/>
              </a:rPr>
              <a:t>Valor NÃO-REEMBOLSÁVEL por projeto</a:t>
            </a:r>
            <a:r>
              <a:rPr lang="pt-BR" altLang="pt-BR" sz="2100" dirty="0">
                <a:solidFill>
                  <a:srgbClr val="2B9EB0"/>
                </a:solidFill>
                <a:latin typeface="Bebas Neue Bold" panose="020B0606020202050201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marL="0" lvl="1" algn="ctr" defTabSz="609585">
              <a:spcAft>
                <a:spcPts val="800"/>
              </a:spcAft>
              <a:defRPr/>
            </a:pPr>
            <a:r>
              <a:rPr lang="pt-BR" altLang="pt-BR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charset="0"/>
                <a:ea typeface="Times New Roman" panose="02020603050405020304" pitchFamily="18" charset="0"/>
                <a:cs typeface="Arial" panose="020B0604020202020204" pitchFamily="34" charset="0"/>
              </a:rPr>
              <a:t>ENTRE R$ 5 Mm E r$ 30 </a:t>
            </a:r>
            <a:r>
              <a:rPr lang="pt-BR" altLang="pt-BR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charset="0"/>
                <a:ea typeface="Times New Roman" panose="02020603050405020304" pitchFamily="18" charset="0"/>
                <a:cs typeface="Arial" panose="020B0604020202020204" pitchFamily="34" charset="0"/>
              </a:rPr>
              <a:t>mM</a:t>
            </a:r>
            <a:endParaRPr lang="pt-BR" altLang="pt-BR" sz="2100" dirty="0">
              <a:solidFill>
                <a:schemeClr val="tx1">
                  <a:lumMod val="65000"/>
                  <a:lumOff val="35000"/>
                </a:schemeClr>
              </a:solidFill>
              <a:latin typeface="Bebas Neue Bold" panose="020B0606020202050201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5B8884C4-125F-1320-4ADF-E18EB4227D90}"/>
              </a:ext>
            </a:extLst>
          </p:cNvPr>
          <p:cNvSpPr/>
          <p:nvPr/>
        </p:nvSpPr>
        <p:spPr>
          <a:xfrm>
            <a:off x="7286571" y="4974011"/>
            <a:ext cx="2567197" cy="60735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spcBef>
                <a:spcPts val="400"/>
              </a:spcBef>
              <a:spcAft>
                <a:spcPts val="400"/>
              </a:spcAft>
            </a:pPr>
            <a:r>
              <a:rPr lang="pt-BR" sz="1867" b="1" dirty="0">
                <a:solidFill>
                  <a:prstClr val="white"/>
                </a:solidFill>
                <a:latin typeface="Bahnschrift" panose="020B0502040204020203" pitchFamily="34" charset="0"/>
              </a:rPr>
              <a:t>Menor contrapartida exigida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6A08196-19BD-D3BC-EDD5-C3A0188F5289}"/>
              </a:ext>
            </a:extLst>
          </p:cNvPr>
          <p:cNvSpPr txBox="1"/>
          <p:nvPr/>
        </p:nvSpPr>
        <p:spPr>
          <a:xfrm>
            <a:off x="2659311" y="6355558"/>
            <a:ext cx="88051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585">
              <a:defRPr/>
            </a:pPr>
            <a:r>
              <a:rPr lang="pt-BR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Bahnschrift SemiCondensed" panose="020B0502040204020203" pitchFamily="34" charset="0"/>
              </a:rPr>
              <a:t>*Pelo menos uma empresa (proponente ou </a:t>
            </a:r>
            <a:r>
              <a:rPr lang="pt-BR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Bahnschrift SemiCondensed" panose="020B0502040204020203" pitchFamily="34" charset="0"/>
              </a:rPr>
              <a:t>co-executores</a:t>
            </a:r>
            <a:r>
              <a:rPr lang="pt-BR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Bahnschrift SemiCondensed" panose="020B0502040204020203" pitchFamily="34" charset="0"/>
              </a:rPr>
              <a:t>) com ROB mínima de R$ 16 MM participante</a:t>
            </a:r>
          </a:p>
        </p:txBody>
      </p:sp>
    </p:spTree>
    <p:extLst>
      <p:ext uri="{BB962C8B-B14F-4D97-AF65-F5344CB8AC3E}">
        <p14:creationId xmlns:p14="http://schemas.microsoft.com/office/powerpoint/2010/main" val="2859275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inep">
      <a:dk1>
        <a:sysClr val="windowText" lastClr="000000"/>
      </a:dk1>
      <a:lt1>
        <a:sysClr val="window" lastClr="FFFFFF"/>
      </a:lt1>
      <a:dk2>
        <a:srgbClr val="005051"/>
      </a:dk2>
      <a:lt2>
        <a:srgbClr val="8A8C8E"/>
      </a:lt2>
      <a:accent1>
        <a:srgbClr val="DD4F05"/>
      </a:accent1>
      <a:accent2>
        <a:srgbClr val="0098BA"/>
      </a:accent2>
      <a:accent3>
        <a:srgbClr val="6950A1"/>
      </a:accent3>
      <a:accent4>
        <a:srgbClr val="FFBF00"/>
      </a:accent4>
      <a:accent5>
        <a:srgbClr val="78E03D"/>
      </a:accent5>
      <a:accent6>
        <a:srgbClr val="00505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 algn="ctr">
          <a:defRPr sz="2800" b="1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6406</TotalTime>
  <Words>2203</Words>
  <Application>Microsoft Office PowerPoint</Application>
  <PresentationFormat>Widescreen</PresentationFormat>
  <Paragraphs>232</Paragraphs>
  <Slides>20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20</vt:i4>
      </vt:variant>
    </vt:vector>
  </HeadingPairs>
  <TitlesOfParts>
    <vt:vector size="35" baseType="lpstr">
      <vt:lpstr>Aptos</vt:lpstr>
      <vt:lpstr>Aptos Display</vt:lpstr>
      <vt:lpstr>Arial</vt:lpstr>
      <vt:lpstr>Bahnschrift</vt:lpstr>
      <vt:lpstr>Bahnschrift SemiCondensed</vt:lpstr>
      <vt:lpstr>Bebas Neue</vt:lpstr>
      <vt:lpstr>Bebas Neue Bold</vt:lpstr>
      <vt:lpstr>Calibri</vt:lpstr>
      <vt:lpstr>Calibri Light</vt:lpstr>
      <vt:lpstr>Tahoma</vt:lpstr>
      <vt:lpstr>Wingdings</vt:lpstr>
      <vt:lpstr>Office Theme</vt:lpstr>
      <vt:lpstr>Tema do Office</vt:lpstr>
      <vt:lpstr>1_Office Theme</vt:lpstr>
      <vt:lpstr>4_Office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Ana Couto Branding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Camila Moletta</dc:creator>
  <cp:lastModifiedBy>Tadzo Queiroz</cp:lastModifiedBy>
  <cp:revision>169</cp:revision>
  <cp:lastPrinted>2024-12-05T20:04:30Z</cp:lastPrinted>
  <dcterms:created xsi:type="dcterms:W3CDTF">2013-11-12T13:20:39Z</dcterms:created>
  <dcterms:modified xsi:type="dcterms:W3CDTF">2026-03-10T14:38:42Z</dcterms:modified>
</cp:coreProperties>
</file>