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4"/>
  </p:notesMasterIdLst>
  <p:sldIdLst>
    <p:sldId id="256" r:id="rId2"/>
    <p:sldId id="476" r:id="rId3"/>
    <p:sldId id="471" r:id="rId4"/>
    <p:sldId id="473" r:id="rId5"/>
    <p:sldId id="467" r:id="rId6"/>
    <p:sldId id="468" r:id="rId7"/>
    <p:sldId id="469" r:id="rId8"/>
    <p:sldId id="470" r:id="rId9"/>
    <p:sldId id="472" r:id="rId10"/>
    <p:sldId id="474" r:id="rId11"/>
    <p:sldId id="475" r:id="rId12"/>
    <p:sldId id="379" r:id="rId13"/>
  </p:sldIdLst>
  <p:sldSz cx="14630400" cy="8229600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gor Jager" initials="IJ" lastIdx="8" clrIdx="0">
    <p:extLst>
      <p:ext uri="{19B8F6BF-5375-455C-9EA6-DF929625EA0E}">
        <p15:presenceInfo xmlns:p15="http://schemas.microsoft.com/office/powerpoint/2012/main" userId="Igor Jager" providerId="None"/>
      </p:ext>
    </p:extLst>
  </p:cmAuthor>
  <p:cmAuthor id="2" name="Felipe Gelelete" initials="FG" lastIdx="3" clrIdx="1">
    <p:extLst>
      <p:ext uri="{19B8F6BF-5375-455C-9EA6-DF929625EA0E}">
        <p15:presenceInfo xmlns:p15="http://schemas.microsoft.com/office/powerpoint/2012/main" userId="4ef1686b2decc10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6060"/>
    <a:srgbClr val="C0D9D8"/>
    <a:srgbClr val="8DB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82" autoAdjust="0"/>
    <p:restoredTop sz="87674" autoAdjust="0"/>
  </p:normalViewPr>
  <p:slideViewPr>
    <p:cSldViewPr>
      <p:cViewPr varScale="1">
        <p:scale>
          <a:sx n="51" d="100"/>
          <a:sy n="51" d="100"/>
        </p:scale>
        <p:origin x="77" y="3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974" cy="340933"/>
          </a:xfrm>
          <a:prstGeom prst="rect">
            <a:avLst/>
          </a:prstGeom>
        </p:spPr>
        <p:txBody>
          <a:bodyPr vert="horz" lIns="66888" tIns="33444" rIns="66888" bIns="33444" rtlCol="0"/>
          <a:lstStyle>
            <a:lvl1pPr algn="l">
              <a:defRPr sz="9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510" y="0"/>
            <a:ext cx="4301974" cy="340933"/>
          </a:xfrm>
          <a:prstGeom prst="rect">
            <a:avLst/>
          </a:prstGeom>
        </p:spPr>
        <p:txBody>
          <a:bodyPr vert="horz" lIns="66888" tIns="33444" rIns="66888" bIns="33444" rtlCol="0"/>
          <a:lstStyle>
            <a:lvl1pPr algn="r">
              <a:defRPr sz="900"/>
            </a:lvl1pPr>
          </a:lstStyle>
          <a:p>
            <a:fld id="{BA72F42F-2DCF-40F7-8A64-5539A289FCE5}" type="datetimeFigureOut">
              <a:rPr lang="pt-BR" smtClean="0"/>
              <a:t>01/07/2021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6888" tIns="33444" rIns="66888" bIns="3344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3095" y="3271644"/>
            <a:ext cx="7940449" cy="2676322"/>
          </a:xfrm>
          <a:prstGeom prst="rect">
            <a:avLst/>
          </a:prstGeom>
        </p:spPr>
        <p:txBody>
          <a:bodyPr vert="horz" lIns="66888" tIns="33444" rIns="66888" bIns="33444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6742"/>
            <a:ext cx="4301974" cy="340933"/>
          </a:xfrm>
          <a:prstGeom prst="rect">
            <a:avLst/>
          </a:prstGeom>
        </p:spPr>
        <p:txBody>
          <a:bodyPr vert="horz" lIns="66888" tIns="33444" rIns="66888" bIns="33444" rtlCol="0" anchor="b"/>
          <a:lstStyle>
            <a:lvl1pPr algn="l"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510" y="6456742"/>
            <a:ext cx="4301974" cy="340933"/>
          </a:xfrm>
          <a:prstGeom prst="rect">
            <a:avLst/>
          </a:prstGeom>
        </p:spPr>
        <p:txBody>
          <a:bodyPr vert="horz" lIns="66888" tIns="33444" rIns="66888" bIns="33444" rtlCol="0" anchor="b"/>
          <a:lstStyle>
            <a:lvl1pPr algn="r">
              <a:defRPr sz="900"/>
            </a:lvl1pPr>
          </a:lstStyle>
          <a:p>
            <a:fld id="{DD50E2CD-73A5-44E7-886D-9BA2D983E9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6549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3562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04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9186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228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930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821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786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6801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938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83276-077C-E64B-8E51-796E5429A2EF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028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832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862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491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473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97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9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867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105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296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688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69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7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776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ouvidoria@finep.gov.br" TargetMode="External"/><Relationship Id="rId2" Type="http://schemas.openxmlformats.org/officeDocument/2006/relationships/hyperlink" Target="mailto:sac@finep.gov.br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746" y="0"/>
            <a:ext cx="14630400" cy="8229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98255" y="603783"/>
            <a:ext cx="756285" cy="621665"/>
          </a:xfrm>
          <a:custGeom>
            <a:avLst/>
            <a:gdLst/>
            <a:ahLst/>
            <a:cxnLst/>
            <a:rect l="l" t="t" r="r" b="b"/>
            <a:pathLst>
              <a:path w="756285" h="621665">
                <a:moveTo>
                  <a:pt x="751624" y="0"/>
                </a:moveTo>
                <a:lnTo>
                  <a:pt x="12534" y="155181"/>
                </a:lnTo>
                <a:lnTo>
                  <a:pt x="7823" y="155524"/>
                </a:lnTo>
                <a:lnTo>
                  <a:pt x="3517" y="158534"/>
                </a:lnTo>
                <a:lnTo>
                  <a:pt x="1765" y="163258"/>
                </a:lnTo>
                <a:lnTo>
                  <a:pt x="0" y="168122"/>
                </a:lnTo>
                <a:lnTo>
                  <a:pt x="1447" y="173367"/>
                </a:lnTo>
                <a:lnTo>
                  <a:pt x="5029" y="176669"/>
                </a:lnTo>
                <a:lnTo>
                  <a:pt x="6388" y="177965"/>
                </a:lnTo>
                <a:lnTo>
                  <a:pt x="8026" y="178866"/>
                </a:lnTo>
                <a:lnTo>
                  <a:pt x="9804" y="179438"/>
                </a:lnTo>
                <a:lnTo>
                  <a:pt x="11696" y="180136"/>
                </a:lnTo>
                <a:lnTo>
                  <a:pt x="323138" y="608215"/>
                </a:lnTo>
                <a:lnTo>
                  <a:pt x="323722" y="609473"/>
                </a:lnTo>
                <a:lnTo>
                  <a:pt x="324446" y="610666"/>
                </a:lnTo>
                <a:lnTo>
                  <a:pt x="325424" y="612000"/>
                </a:lnTo>
                <a:lnTo>
                  <a:pt x="330542" y="618375"/>
                </a:lnTo>
                <a:lnTo>
                  <a:pt x="338239" y="621411"/>
                </a:lnTo>
                <a:lnTo>
                  <a:pt x="352793" y="618058"/>
                </a:lnTo>
                <a:lnTo>
                  <a:pt x="357987" y="613117"/>
                </a:lnTo>
                <a:lnTo>
                  <a:pt x="360210" y="606983"/>
                </a:lnTo>
                <a:lnTo>
                  <a:pt x="396416" y="552107"/>
                </a:lnTo>
                <a:lnTo>
                  <a:pt x="350888" y="552107"/>
                </a:lnTo>
                <a:lnTo>
                  <a:pt x="345566" y="528904"/>
                </a:lnTo>
                <a:lnTo>
                  <a:pt x="310921" y="528904"/>
                </a:lnTo>
                <a:lnTo>
                  <a:pt x="44538" y="192189"/>
                </a:lnTo>
                <a:lnTo>
                  <a:pt x="106168" y="192189"/>
                </a:lnTo>
                <a:lnTo>
                  <a:pt x="54660" y="171030"/>
                </a:lnTo>
                <a:lnTo>
                  <a:pt x="712063" y="21285"/>
                </a:lnTo>
                <a:lnTo>
                  <a:pt x="746641" y="21285"/>
                </a:lnTo>
                <a:lnTo>
                  <a:pt x="753160" y="11404"/>
                </a:lnTo>
                <a:lnTo>
                  <a:pt x="755015" y="10071"/>
                </a:lnTo>
                <a:lnTo>
                  <a:pt x="755992" y="7708"/>
                </a:lnTo>
                <a:lnTo>
                  <a:pt x="755522" y="5334"/>
                </a:lnTo>
                <a:lnTo>
                  <a:pt x="754811" y="2095"/>
                </a:lnTo>
                <a:lnTo>
                  <a:pt x="751624" y="0"/>
                </a:lnTo>
                <a:close/>
              </a:path>
              <a:path w="756285" h="621665">
                <a:moveTo>
                  <a:pt x="745116" y="23596"/>
                </a:moveTo>
                <a:lnTo>
                  <a:pt x="730529" y="23596"/>
                </a:lnTo>
                <a:lnTo>
                  <a:pt x="350888" y="552107"/>
                </a:lnTo>
                <a:lnTo>
                  <a:pt x="396416" y="552107"/>
                </a:lnTo>
                <a:lnTo>
                  <a:pt x="745116" y="23596"/>
                </a:lnTo>
                <a:close/>
              </a:path>
              <a:path w="756285" h="621665">
                <a:moveTo>
                  <a:pt x="106168" y="192189"/>
                </a:moveTo>
                <a:lnTo>
                  <a:pt x="44538" y="192189"/>
                </a:lnTo>
                <a:lnTo>
                  <a:pt x="270535" y="275120"/>
                </a:lnTo>
                <a:lnTo>
                  <a:pt x="270941" y="276009"/>
                </a:lnTo>
                <a:lnTo>
                  <a:pt x="271779" y="277431"/>
                </a:lnTo>
                <a:lnTo>
                  <a:pt x="272922" y="278536"/>
                </a:lnTo>
                <a:lnTo>
                  <a:pt x="274205" y="279374"/>
                </a:lnTo>
                <a:lnTo>
                  <a:pt x="310921" y="528904"/>
                </a:lnTo>
                <a:lnTo>
                  <a:pt x="345566" y="528904"/>
                </a:lnTo>
                <a:lnTo>
                  <a:pt x="287947" y="277710"/>
                </a:lnTo>
                <a:lnTo>
                  <a:pt x="315596" y="261835"/>
                </a:lnTo>
                <a:lnTo>
                  <a:pt x="275716" y="261835"/>
                </a:lnTo>
                <a:lnTo>
                  <a:pt x="106168" y="192189"/>
                </a:lnTo>
                <a:close/>
              </a:path>
              <a:path w="756285" h="621665">
                <a:moveTo>
                  <a:pt x="746641" y="21285"/>
                </a:moveTo>
                <a:lnTo>
                  <a:pt x="712063" y="21285"/>
                </a:lnTo>
                <a:lnTo>
                  <a:pt x="275716" y="261835"/>
                </a:lnTo>
                <a:lnTo>
                  <a:pt x="315596" y="261835"/>
                </a:lnTo>
                <a:lnTo>
                  <a:pt x="730529" y="23596"/>
                </a:lnTo>
                <a:lnTo>
                  <a:pt x="745116" y="23596"/>
                </a:lnTo>
                <a:lnTo>
                  <a:pt x="746641" y="212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919590" y="582002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28333" y="0"/>
                </a:moveTo>
                <a:lnTo>
                  <a:pt x="17305" y="2228"/>
                </a:lnTo>
                <a:lnTo>
                  <a:pt x="8299" y="8304"/>
                </a:lnTo>
                <a:lnTo>
                  <a:pt x="2226" y="17311"/>
                </a:lnTo>
                <a:lnTo>
                  <a:pt x="0" y="28333"/>
                </a:lnTo>
                <a:lnTo>
                  <a:pt x="2226" y="39361"/>
                </a:lnTo>
                <a:lnTo>
                  <a:pt x="8299" y="48367"/>
                </a:lnTo>
                <a:lnTo>
                  <a:pt x="17305" y="54440"/>
                </a:lnTo>
                <a:lnTo>
                  <a:pt x="28333" y="56667"/>
                </a:lnTo>
                <a:lnTo>
                  <a:pt x="39370" y="54440"/>
                </a:lnTo>
                <a:lnTo>
                  <a:pt x="48371" y="48367"/>
                </a:lnTo>
                <a:lnTo>
                  <a:pt x="54433" y="39361"/>
                </a:lnTo>
                <a:lnTo>
                  <a:pt x="56654" y="28333"/>
                </a:lnTo>
                <a:lnTo>
                  <a:pt x="54433" y="17311"/>
                </a:lnTo>
                <a:lnTo>
                  <a:pt x="48371" y="8304"/>
                </a:lnTo>
                <a:lnTo>
                  <a:pt x="39370" y="2228"/>
                </a:lnTo>
                <a:lnTo>
                  <a:pt x="28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36228" y="833132"/>
            <a:ext cx="83350" cy="833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63368" y="722820"/>
            <a:ext cx="97142" cy="971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77897" y="1141526"/>
            <a:ext cx="123431" cy="1234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79995" y="894727"/>
            <a:ext cx="1604010" cy="678815"/>
          </a:xfrm>
          <a:custGeom>
            <a:avLst/>
            <a:gdLst/>
            <a:ahLst/>
            <a:cxnLst/>
            <a:rect l="l" t="t" r="r" b="b"/>
            <a:pathLst>
              <a:path w="1604010" h="678815">
                <a:moveTo>
                  <a:pt x="1370330" y="185191"/>
                </a:moveTo>
                <a:lnTo>
                  <a:pt x="1265809" y="185191"/>
                </a:lnTo>
                <a:lnTo>
                  <a:pt x="1265809" y="678776"/>
                </a:lnTo>
                <a:lnTo>
                  <a:pt x="1372438" y="678776"/>
                </a:lnTo>
                <a:lnTo>
                  <a:pt x="1372438" y="514883"/>
                </a:lnTo>
                <a:lnTo>
                  <a:pt x="1529237" y="514883"/>
                </a:lnTo>
                <a:lnTo>
                  <a:pt x="1529517" y="514757"/>
                </a:lnTo>
                <a:lnTo>
                  <a:pt x="1560437" y="487967"/>
                </a:lnTo>
                <a:lnTo>
                  <a:pt x="1581350" y="455980"/>
                </a:lnTo>
                <a:lnTo>
                  <a:pt x="1425054" y="455980"/>
                </a:lnTo>
                <a:lnTo>
                  <a:pt x="1407465" y="454182"/>
                </a:lnTo>
                <a:lnTo>
                  <a:pt x="1393226" y="449487"/>
                </a:lnTo>
                <a:lnTo>
                  <a:pt x="1381747" y="442950"/>
                </a:lnTo>
                <a:lnTo>
                  <a:pt x="1372438" y="435622"/>
                </a:lnTo>
                <a:lnTo>
                  <a:pt x="1372438" y="291833"/>
                </a:lnTo>
                <a:lnTo>
                  <a:pt x="1380050" y="283162"/>
                </a:lnTo>
                <a:lnTo>
                  <a:pt x="1392264" y="272976"/>
                </a:lnTo>
                <a:lnTo>
                  <a:pt x="1408948" y="264501"/>
                </a:lnTo>
                <a:lnTo>
                  <a:pt x="1429969" y="260959"/>
                </a:lnTo>
                <a:lnTo>
                  <a:pt x="1587655" y="260959"/>
                </a:lnTo>
                <a:lnTo>
                  <a:pt x="1587071" y="258882"/>
                </a:lnTo>
                <a:lnTo>
                  <a:pt x="1566752" y="223518"/>
                </a:lnTo>
                <a:lnTo>
                  <a:pt x="1564032" y="220979"/>
                </a:lnTo>
                <a:lnTo>
                  <a:pt x="1370330" y="220979"/>
                </a:lnTo>
                <a:lnTo>
                  <a:pt x="1370330" y="185191"/>
                </a:lnTo>
                <a:close/>
              </a:path>
              <a:path w="1604010" h="678815">
                <a:moveTo>
                  <a:pt x="1529237" y="514883"/>
                </a:moveTo>
                <a:lnTo>
                  <a:pt x="1372438" y="514883"/>
                </a:lnTo>
                <a:lnTo>
                  <a:pt x="1383911" y="522238"/>
                </a:lnTo>
                <a:lnTo>
                  <a:pt x="1400508" y="529529"/>
                </a:lnTo>
                <a:lnTo>
                  <a:pt x="1422358" y="535110"/>
                </a:lnTo>
                <a:lnTo>
                  <a:pt x="1449590" y="537336"/>
                </a:lnTo>
                <a:lnTo>
                  <a:pt x="1492204" y="531532"/>
                </a:lnTo>
                <a:lnTo>
                  <a:pt x="1529237" y="514883"/>
                </a:lnTo>
                <a:close/>
              </a:path>
              <a:path w="1604010" h="678815">
                <a:moveTo>
                  <a:pt x="1587655" y="260959"/>
                </a:moveTo>
                <a:lnTo>
                  <a:pt x="1429969" y="260959"/>
                </a:lnTo>
                <a:lnTo>
                  <a:pt x="1456372" y="267284"/>
                </a:lnTo>
                <a:lnTo>
                  <a:pt x="1475479" y="285773"/>
                </a:lnTo>
                <a:lnTo>
                  <a:pt x="1487090" y="315700"/>
                </a:lnTo>
                <a:lnTo>
                  <a:pt x="1491005" y="356336"/>
                </a:lnTo>
                <a:lnTo>
                  <a:pt x="1486620" y="399145"/>
                </a:lnTo>
                <a:lnTo>
                  <a:pt x="1473817" y="430371"/>
                </a:lnTo>
                <a:lnTo>
                  <a:pt x="1453120" y="449491"/>
                </a:lnTo>
                <a:lnTo>
                  <a:pt x="1425054" y="455980"/>
                </a:lnTo>
                <a:lnTo>
                  <a:pt x="1581350" y="455980"/>
                </a:lnTo>
                <a:lnTo>
                  <a:pt x="1583874" y="452119"/>
                </a:lnTo>
                <a:lnTo>
                  <a:pt x="1598737" y="408168"/>
                </a:lnTo>
                <a:lnTo>
                  <a:pt x="1603933" y="357073"/>
                </a:lnTo>
                <a:lnTo>
                  <a:pt x="1599633" y="303523"/>
                </a:lnTo>
                <a:lnTo>
                  <a:pt x="1587655" y="260959"/>
                </a:lnTo>
                <a:close/>
              </a:path>
              <a:path w="1604010" h="678815">
                <a:moveTo>
                  <a:pt x="1464335" y="176783"/>
                </a:moveTo>
                <a:lnTo>
                  <a:pt x="1432778" y="180435"/>
                </a:lnTo>
                <a:lnTo>
                  <a:pt x="1407079" y="190204"/>
                </a:lnTo>
                <a:lnTo>
                  <a:pt x="1386506" y="204312"/>
                </a:lnTo>
                <a:lnTo>
                  <a:pt x="1370330" y="220979"/>
                </a:lnTo>
                <a:lnTo>
                  <a:pt x="1564032" y="220979"/>
                </a:lnTo>
                <a:lnTo>
                  <a:pt x="1539186" y="197801"/>
                </a:lnTo>
                <a:lnTo>
                  <a:pt x="1504878" y="182099"/>
                </a:lnTo>
                <a:lnTo>
                  <a:pt x="1464335" y="176783"/>
                </a:lnTo>
                <a:close/>
              </a:path>
              <a:path w="1604010" h="678815">
                <a:moveTo>
                  <a:pt x="1060284" y="176783"/>
                </a:moveTo>
                <a:lnTo>
                  <a:pt x="1013744" y="182338"/>
                </a:lnTo>
                <a:lnTo>
                  <a:pt x="971991" y="198532"/>
                </a:lnTo>
                <a:lnTo>
                  <a:pt x="936663" y="224664"/>
                </a:lnTo>
                <a:lnTo>
                  <a:pt x="909399" y="260030"/>
                </a:lnTo>
                <a:lnTo>
                  <a:pt x="891839" y="303926"/>
                </a:lnTo>
                <a:lnTo>
                  <a:pt x="885621" y="355650"/>
                </a:lnTo>
                <a:lnTo>
                  <a:pt x="891203" y="407839"/>
                </a:lnTo>
                <a:lnTo>
                  <a:pt x="907599" y="452329"/>
                </a:lnTo>
                <a:lnTo>
                  <a:pt x="934283" y="488322"/>
                </a:lnTo>
                <a:lnTo>
                  <a:pt x="970730" y="515020"/>
                </a:lnTo>
                <a:lnTo>
                  <a:pt x="1016415" y="531624"/>
                </a:lnTo>
                <a:lnTo>
                  <a:pt x="1070813" y="537336"/>
                </a:lnTo>
                <a:lnTo>
                  <a:pt x="1118734" y="534060"/>
                </a:lnTo>
                <a:lnTo>
                  <a:pt x="1154814" y="525854"/>
                </a:lnTo>
                <a:lnTo>
                  <a:pt x="1181687" y="515150"/>
                </a:lnTo>
                <a:lnTo>
                  <a:pt x="1201991" y="504380"/>
                </a:lnTo>
                <a:lnTo>
                  <a:pt x="1179758" y="459460"/>
                </a:lnTo>
                <a:lnTo>
                  <a:pt x="1081341" y="459460"/>
                </a:lnTo>
                <a:lnTo>
                  <a:pt x="1048106" y="454464"/>
                </a:lnTo>
                <a:lnTo>
                  <a:pt x="1023815" y="440002"/>
                </a:lnTo>
                <a:lnTo>
                  <a:pt x="1007941" y="416860"/>
                </a:lnTo>
                <a:lnTo>
                  <a:pt x="999959" y="385825"/>
                </a:lnTo>
                <a:lnTo>
                  <a:pt x="1212507" y="385825"/>
                </a:lnTo>
                <a:lnTo>
                  <a:pt x="1213682" y="332502"/>
                </a:lnTo>
                <a:lnTo>
                  <a:pt x="1211264" y="315683"/>
                </a:lnTo>
                <a:lnTo>
                  <a:pt x="997851" y="315683"/>
                </a:lnTo>
                <a:lnTo>
                  <a:pt x="1005125" y="287949"/>
                </a:lnTo>
                <a:lnTo>
                  <a:pt x="1017592" y="267981"/>
                </a:lnTo>
                <a:lnTo>
                  <a:pt x="1035447" y="255906"/>
                </a:lnTo>
                <a:lnTo>
                  <a:pt x="1058887" y="251853"/>
                </a:lnTo>
                <a:lnTo>
                  <a:pt x="1194193" y="251853"/>
                </a:lnTo>
                <a:lnTo>
                  <a:pt x="1192718" y="247891"/>
                </a:lnTo>
                <a:lnTo>
                  <a:pt x="1170776" y="217316"/>
                </a:lnTo>
                <a:lnTo>
                  <a:pt x="1141323" y="195035"/>
                </a:lnTo>
                <a:lnTo>
                  <a:pt x="1104460" y="181406"/>
                </a:lnTo>
                <a:lnTo>
                  <a:pt x="1060284" y="176783"/>
                </a:lnTo>
                <a:close/>
              </a:path>
              <a:path w="1604010" h="678815">
                <a:moveTo>
                  <a:pt x="1169009" y="437743"/>
                </a:moveTo>
                <a:lnTo>
                  <a:pt x="1154423" y="444683"/>
                </a:lnTo>
                <a:lnTo>
                  <a:pt x="1135962" y="451754"/>
                </a:lnTo>
                <a:lnTo>
                  <a:pt x="1112107" y="457249"/>
                </a:lnTo>
                <a:lnTo>
                  <a:pt x="1081341" y="459460"/>
                </a:lnTo>
                <a:lnTo>
                  <a:pt x="1179758" y="459460"/>
                </a:lnTo>
                <a:lnTo>
                  <a:pt x="1169009" y="437743"/>
                </a:lnTo>
                <a:close/>
              </a:path>
              <a:path w="1604010" h="678815">
                <a:moveTo>
                  <a:pt x="1194193" y="251853"/>
                </a:moveTo>
                <a:lnTo>
                  <a:pt x="1058887" y="251853"/>
                </a:lnTo>
                <a:lnTo>
                  <a:pt x="1082587" y="256792"/>
                </a:lnTo>
                <a:lnTo>
                  <a:pt x="1098523" y="270343"/>
                </a:lnTo>
                <a:lnTo>
                  <a:pt x="1107617" y="290606"/>
                </a:lnTo>
                <a:lnTo>
                  <a:pt x="1110792" y="315683"/>
                </a:lnTo>
                <a:lnTo>
                  <a:pt x="1211264" y="315683"/>
                </a:lnTo>
                <a:lnTo>
                  <a:pt x="1207053" y="286405"/>
                </a:lnTo>
                <a:lnTo>
                  <a:pt x="1194193" y="251853"/>
                </a:lnTo>
                <a:close/>
              </a:path>
              <a:path w="1604010" h="678815">
                <a:moveTo>
                  <a:pt x="626097" y="185191"/>
                </a:moveTo>
                <a:lnTo>
                  <a:pt x="521576" y="185191"/>
                </a:lnTo>
                <a:lnTo>
                  <a:pt x="521576" y="528929"/>
                </a:lnTo>
                <a:lnTo>
                  <a:pt x="628192" y="528929"/>
                </a:lnTo>
                <a:lnTo>
                  <a:pt x="628192" y="302361"/>
                </a:lnTo>
                <a:lnTo>
                  <a:pt x="636458" y="292693"/>
                </a:lnTo>
                <a:lnTo>
                  <a:pt x="650113" y="280339"/>
                </a:lnTo>
                <a:lnTo>
                  <a:pt x="668244" y="269700"/>
                </a:lnTo>
                <a:lnTo>
                  <a:pt x="689940" y="265175"/>
                </a:lnTo>
                <a:lnTo>
                  <a:pt x="834866" y="265175"/>
                </a:lnTo>
                <a:lnTo>
                  <a:pt x="832367" y="245155"/>
                </a:lnTo>
                <a:lnTo>
                  <a:pt x="823436" y="227304"/>
                </a:lnTo>
                <a:lnTo>
                  <a:pt x="626097" y="227304"/>
                </a:lnTo>
                <a:lnTo>
                  <a:pt x="626097" y="185191"/>
                </a:lnTo>
                <a:close/>
              </a:path>
              <a:path w="1604010" h="678815">
                <a:moveTo>
                  <a:pt x="834866" y="265175"/>
                </a:moveTo>
                <a:lnTo>
                  <a:pt x="689940" y="265175"/>
                </a:lnTo>
                <a:lnTo>
                  <a:pt x="709117" y="267967"/>
                </a:lnTo>
                <a:lnTo>
                  <a:pt x="721923" y="276475"/>
                </a:lnTo>
                <a:lnTo>
                  <a:pt x="729079" y="290904"/>
                </a:lnTo>
                <a:lnTo>
                  <a:pt x="731304" y="311454"/>
                </a:lnTo>
                <a:lnTo>
                  <a:pt x="731304" y="528929"/>
                </a:lnTo>
                <a:lnTo>
                  <a:pt x="837933" y="528929"/>
                </a:lnTo>
                <a:lnTo>
                  <a:pt x="837933" y="289737"/>
                </a:lnTo>
                <a:lnTo>
                  <a:pt x="834866" y="265175"/>
                </a:lnTo>
                <a:close/>
              </a:path>
              <a:path w="1604010" h="678815">
                <a:moveTo>
                  <a:pt x="734098" y="176783"/>
                </a:moveTo>
                <a:lnTo>
                  <a:pt x="696214" y="181618"/>
                </a:lnTo>
                <a:lnTo>
                  <a:pt x="666157" y="193886"/>
                </a:lnTo>
                <a:lnTo>
                  <a:pt x="643070" y="210232"/>
                </a:lnTo>
                <a:lnTo>
                  <a:pt x="626097" y="227304"/>
                </a:lnTo>
                <a:lnTo>
                  <a:pt x="823436" y="227304"/>
                </a:lnTo>
                <a:lnTo>
                  <a:pt x="814438" y="209319"/>
                </a:lnTo>
                <a:lnTo>
                  <a:pt x="782297" y="185455"/>
                </a:lnTo>
                <a:lnTo>
                  <a:pt x="734098" y="176783"/>
                </a:lnTo>
                <a:close/>
              </a:path>
              <a:path w="1604010" h="678815">
                <a:moveTo>
                  <a:pt x="453237" y="185191"/>
                </a:moveTo>
                <a:lnTo>
                  <a:pt x="345186" y="185191"/>
                </a:lnTo>
                <a:lnTo>
                  <a:pt x="345186" y="528929"/>
                </a:lnTo>
                <a:lnTo>
                  <a:pt x="453237" y="528929"/>
                </a:lnTo>
                <a:lnTo>
                  <a:pt x="453237" y="185191"/>
                </a:lnTo>
                <a:close/>
              </a:path>
              <a:path w="1604010" h="678815">
                <a:moveTo>
                  <a:pt x="276377" y="61760"/>
                </a:moveTo>
                <a:lnTo>
                  <a:pt x="0" y="61760"/>
                </a:lnTo>
                <a:lnTo>
                  <a:pt x="0" y="528929"/>
                </a:lnTo>
                <a:lnTo>
                  <a:pt x="113626" y="528929"/>
                </a:lnTo>
                <a:lnTo>
                  <a:pt x="113626" y="343738"/>
                </a:lnTo>
                <a:lnTo>
                  <a:pt x="257467" y="343738"/>
                </a:lnTo>
                <a:lnTo>
                  <a:pt x="257467" y="257441"/>
                </a:lnTo>
                <a:lnTo>
                  <a:pt x="113626" y="257441"/>
                </a:lnTo>
                <a:lnTo>
                  <a:pt x="113626" y="154343"/>
                </a:lnTo>
                <a:lnTo>
                  <a:pt x="276377" y="154343"/>
                </a:lnTo>
                <a:lnTo>
                  <a:pt x="276377" y="61760"/>
                </a:lnTo>
                <a:close/>
              </a:path>
              <a:path w="1604010" h="678815">
                <a:moveTo>
                  <a:pt x="399237" y="0"/>
                </a:moveTo>
                <a:lnTo>
                  <a:pt x="375223" y="4852"/>
                </a:lnTo>
                <a:lnTo>
                  <a:pt x="355603" y="18084"/>
                </a:lnTo>
                <a:lnTo>
                  <a:pt x="342369" y="37708"/>
                </a:lnTo>
                <a:lnTo>
                  <a:pt x="337515" y="61734"/>
                </a:lnTo>
                <a:lnTo>
                  <a:pt x="342369" y="85759"/>
                </a:lnTo>
                <a:lnTo>
                  <a:pt x="355603" y="105378"/>
                </a:lnTo>
                <a:lnTo>
                  <a:pt x="375223" y="118606"/>
                </a:lnTo>
                <a:lnTo>
                  <a:pt x="399237" y="123456"/>
                </a:lnTo>
                <a:lnTo>
                  <a:pt x="423256" y="118606"/>
                </a:lnTo>
                <a:lnTo>
                  <a:pt x="442875" y="105378"/>
                </a:lnTo>
                <a:lnTo>
                  <a:pt x="456106" y="85759"/>
                </a:lnTo>
                <a:lnTo>
                  <a:pt x="460959" y="61734"/>
                </a:lnTo>
                <a:lnTo>
                  <a:pt x="456106" y="37708"/>
                </a:lnTo>
                <a:lnTo>
                  <a:pt x="442875" y="18084"/>
                </a:lnTo>
                <a:lnTo>
                  <a:pt x="423256" y="4852"/>
                </a:lnTo>
                <a:lnTo>
                  <a:pt x="3992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4"/>
          <p:cNvSpPr txBox="1"/>
          <p:nvPr/>
        </p:nvSpPr>
        <p:spPr>
          <a:xfrm>
            <a:off x="1066800" y="2468269"/>
            <a:ext cx="5867400" cy="616836"/>
          </a:xfrm>
          <a:prstGeom prst="rect">
            <a:avLst/>
          </a:prstGeom>
          <a:solidFill>
            <a:srgbClr val="EE6523"/>
          </a:solidFill>
        </p:spPr>
        <p:txBody>
          <a:bodyPr vert="horz" wrap="square" lIns="0" tIns="1270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10"/>
              </a:spcBef>
            </a:pPr>
            <a:r>
              <a:rPr lang="pt-BR" sz="4000" b="1" dirty="0">
                <a:solidFill>
                  <a:schemeClr val="bg1"/>
                </a:solidFill>
              </a:rPr>
              <a:t>Título do Projeto</a:t>
            </a:r>
            <a:endParaRPr sz="4000" b="1" dirty="0">
              <a:latin typeface="Arial"/>
              <a:cs typeface="Arial"/>
            </a:endParaRPr>
          </a:p>
        </p:txBody>
      </p:sp>
      <p:sp>
        <p:nvSpPr>
          <p:cNvPr id="13" name="object 4"/>
          <p:cNvSpPr txBox="1"/>
          <p:nvPr/>
        </p:nvSpPr>
        <p:spPr>
          <a:xfrm>
            <a:off x="4648200" y="6847060"/>
            <a:ext cx="9906000" cy="555280"/>
          </a:xfrm>
          <a:prstGeom prst="rect">
            <a:avLst/>
          </a:prstGeom>
          <a:solidFill>
            <a:srgbClr val="EE6523"/>
          </a:solidFill>
        </p:spPr>
        <p:txBody>
          <a:bodyPr vert="horz" wrap="square" lIns="0" tIns="1270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10"/>
              </a:spcBef>
            </a:pPr>
            <a:r>
              <a:rPr lang="pt-BR" sz="3600" b="1" dirty="0">
                <a:solidFill>
                  <a:schemeClr val="bg1"/>
                </a:solidFill>
              </a:rPr>
              <a:t>CHAMADA PÚBLICA MCTI/FINEP/FNDCT 09/2020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17" name="object 4"/>
          <p:cNvSpPr txBox="1"/>
          <p:nvPr/>
        </p:nvSpPr>
        <p:spPr>
          <a:xfrm>
            <a:off x="1066800" y="3810000"/>
            <a:ext cx="5867400" cy="555280"/>
          </a:xfrm>
          <a:prstGeom prst="rect">
            <a:avLst/>
          </a:prstGeom>
          <a:solidFill>
            <a:srgbClr val="EE6523"/>
          </a:solidFill>
        </p:spPr>
        <p:txBody>
          <a:bodyPr vert="horz" wrap="square" lIns="0" tIns="1270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10"/>
              </a:spcBef>
            </a:pPr>
            <a:r>
              <a:rPr lang="pt-BR" sz="3600" b="1" dirty="0">
                <a:solidFill>
                  <a:schemeClr val="bg1"/>
                </a:solidFill>
              </a:rPr>
              <a:t>Nome da Proponente</a:t>
            </a:r>
            <a:endParaRPr lang="pt-BR" sz="3600" b="1" dirty="0">
              <a:latin typeface="Arial"/>
              <a:cs typeface="Arial"/>
            </a:endParaRPr>
          </a:p>
        </p:txBody>
      </p:sp>
      <p:sp>
        <p:nvSpPr>
          <p:cNvPr id="18" name="object 4"/>
          <p:cNvSpPr txBox="1"/>
          <p:nvPr/>
        </p:nvSpPr>
        <p:spPr>
          <a:xfrm>
            <a:off x="1066800" y="4477458"/>
            <a:ext cx="5867400" cy="555280"/>
          </a:xfrm>
          <a:prstGeom prst="rect">
            <a:avLst/>
          </a:prstGeom>
          <a:solidFill>
            <a:srgbClr val="EE6523"/>
          </a:solidFill>
        </p:spPr>
        <p:txBody>
          <a:bodyPr vert="horz" wrap="square" lIns="0" tIns="1270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10"/>
              </a:spcBef>
            </a:pPr>
            <a:r>
              <a:rPr lang="pt-BR" sz="3600" b="1" dirty="0">
                <a:solidFill>
                  <a:schemeClr val="bg1"/>
                </a:solidFill>
              </a:rPr>
              <a:t>Área Geográfica de Atuação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19" name="object 4"/>
          <p:cNvSpPr txBox="1"/>
          <p:nvPr/>
        </p:nvSpPr>
        <p:spPr>
          <a:xfrm>
            <a:off x="1047750" y="5126974"/>
            <a:ext cx="5867400" cy="555280"/>
          </a:xfrm>
          <a:prstGeom prst="rect">
            <a:avLst/>
          </a:prstGeom>
          <a:solidFill>
            <a:srgbClr val="EE6523"/>
          </a:solidFill>
        </p:spPr>
        <p:txBody>
          <a:bodyPr vert="horz" wrap="square" lIns="0" tIns="1270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10"/>
              </a:spcBef>
            </a:pPr>
            <a:r>
              <a:rPr lang="pt-BR" sz="3600" b="1" dirty="0">
                <a:solidFill>
                  <a:schemeClr val="bg1"/>
                </a:solidFill>
              </a:rPr>
              <a:t>Subtema</a:t>
            </a:r>
            <a:endParaRPr sz="36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Parcerias e Conexões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501675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como a realização de parcerias para o desenvolvimento científico tecnológico se enquadra na estratégia de longo prazo definida para o CTIA-MA, expondo as principais parcerias previstas e aquelas que se deseja estabelecer para o alcance dos objetivos do Centro, com destaque para aquelas realizadas no âmbito do ambiente de empreendedorismo local, em especial as startups, bem como outras </a:t>
            </a:r>
            <a:r>
              <a:rPr lang="pt-BR" sz="3200" dirty="0" err="1"/>
              <a:t>ICTs</a:t>
            </a:r>
            <a:r>
              <a:rPr lang="pt-BR" sz="3200" dirty="0"/>
              <a:t>.</a:t>
            </a:r>
          </a:p>
          <a:p>
            <a:endParaRPr lang="pt-BR" sz="3200" dirty="0"/>
          </a:p>
          <a:p>
            <a:pPr algn="just"/>
            <a:r>
              <a:rPr lang="pt-BR" sz="3200" dirty="0"/>
              <a:t>Deverá ser abarcado ainda neste item como o projeto abordará mecanismos de transferência de tecnologia, bem como propostas de difusão de conhecimento e formação de recursos humanos.</a:t>
            </a:r>
          </a:p>
        </p:txBody>
      </p:sp>
    </p:spTree>
    <p:extLst>
      <p:ext uri="{BB962C8B-B14F-4D97-AF65-F5344CB8AC3E}">
        <p14:creationId xmlns:p14="http://schemas.microsoft.com/office/powerpoint/2010/main" val="230469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Viabilidade do CTIA-MA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107721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um resumo do orçamento e um cronograma físico financeiro do projeto, explicando sua adequação aos objetivos e metas do projeto.</a:t>
            </a:r>
          </a:p>
        </p:txBody>
      </p:sp>
    </p:spTree>
    <p:extLst>
      <p:ext uri="{BB962C8B-B14F-4D97-AF65-F5344CB8AC3E}">
        <p14:creationId xmlns:p14="http://schemas.microsoft.com/office/powerpoint/2010/main" val="17713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0" y="8229600"/>
                </a:moveTo>
                <a:lnTo>
                  <a:pt x="14630400" y="8229600"/>
                </a:lnTo>
                <a:lnTo>
                  <a:pt x="14630400" y="0"/>
                </a:lnTo>
                <a:lnTo>
                  <a:pt x="0" y="0"/>
                </a:lnTo>
                <a:lnTo>
                  <a:pt x="0" y="8229600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024297" y="5514550"/>
            <a:ext cx="4565650" cy="671339"/>
          </a:xfrm>
          <a:prstGeom prst="rect">
            <a:avLst/>
          </a:prstGeom>
        </p:spPr>
        <p:txBody>
          <a:bodyPr vert="horz" wrap="square" lIns="0" tIns="85726" rIns="0" bIns="0" rtlCol="0">
            <a:spAutoFit/>
          </a:bodyPr>
          <a:lstStyle/>
          <a:p>
            <a:pPr marL="12700">
              <a:spcBef>
                <a:spcPts val="674"/>
              </a:spcBef>
            </a:pPr>
            <a:r>
              <a:rPr sz="1650" b="1" spc="25" dirty="0">
                <a:solidFill>
                  <a:srgbClr val="FFFFFF"/>
                </a:solidFill>
                <a:latin typeface="Trebuchet MS"/>
                <a:cs typeface="Trebuchet MS"/>
              </a:rPr>
              <a:t>SAC: </a:t>
            </a:r>
            <a:r>
              <a:rPr sz="1650" spc="-190" dirty="0">
                <a:solidFill>
                  <a:srgbClr val="FFFFFF"/>
                </a:solidFill>
                <a:latin typeface="Arial"/>
                <a:cs typeface="Arial"/>
              </a:rPr>
              <a:t>21 </a:t>
            </a:r>
            <a:r>
              <a:rPr sz="1650" spc="-134" dirty="0">
                <a:solidFill>
                  <a:srgbClr val="FFFFFF"/>
                </a:solidFill>
                <a:latin typeface="Arial"/>
                <a:cs typeface="Arial"/>
              </a:rPr>
              <a:t>2555 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1650" spc="-95" dirty="0">
                <a:solidFill>
                  <a:srgbClr val="FFFFFF"/>
                </a:solidFill>
                <a:latin typeface="Arial"/>
                <a:cs typeface="Arial"/>
              </a:rPr>
              <a:t>0555 </a:t>
            </a:r>
            <a:r>
              <a:rPr sz="1650" spc="6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50" spc="-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55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sac@finep.gov.br</a:t>
            </a:r>
            <a:endParaRPr sz="1650">
              <a:latin typeface="Arial"/>
              <a:cs typeface="Arial"/>
            </a:endParaRPr>
          </a:p>
          <a:p>
            <a:pPr marL="12700">
              <a:spcBef>
                <a:spcPts val="580"/>
              </a:spcBef>
            </a:pPr>
            <a:r>
              <a:rPr sz="1650" b="1" spc="14" dirty="0">
                <a:solidFill>
                  <a:srgbClr val="FFFFFF"/>
                </a:solidFill>
                <a:latin typeface="Trebuchet MS"/>
                <a:cs typeface="Trebuchet MS"/>
              </a:rPr>
              <a:t>Ouvidoria: </a:t>
            </a:r>
            <a:r>
              <a:rPr sz="1650" spc="-190" dirty="0">
                <a:solidFill>
                  <a:srgbClr val="FFFFFF"/>
                </a:solidFill>
                <a:latin typeface="Arial"/>
                <a:cs typeface="Arial"/>
              </a:rPr>
              <a:t>21 </a:t>
            </a:r>
            <a:r>
              <a:rPr sz="1650" spc="-130" dirty="0">
                <a:solidFill>
                  <a:srgbClr val="FFFFFF"/>
                </a:solidFill>
                <a:latin typeface="Arial"/>
                <a:cs typeface="Arial"/>
              </a:rPr>
              <a:t>2557 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1650" spc="-90" dirty="0">
                <a:solidFill>
                  <a:srgbClr val="FFFFFF"/>
                </a:solidFill>
                <a:latin typeface="Arial"/>
                <a:cs typeface="Arial"/>
              </a:rPr>
              <a:t>2414 </a:t>
            </a:r>
            <a:r>
              <a:rPr sz="1650" spc="6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50" spc="-3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ouvidoria@finep.gov.br</a:t>
            </a:r>
            <a:endParaRPr sz="16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36998" y="3397479"/>
            <a:ext cx="1245870" cy="144145"/>
          </a:xfrm>
          <a:custGeom>
            <a:avLst/>
            <a:gdLst/>
            <a:ahLst/>
            <a:cxnLst/>
            <a:rect l="l" t="t" r="r" b="b"/>
            <a:pathLst>
              <a:path w="1245870" h="144145">
                <a:moveTo>
                  <a:pt x="1245349" y="0"/>
                </a:moveTo>
                <a:lnTo>
                  <a:pt x="0" y="0"/>
                </a:lnTo>
                <a:lnTo>
                  <a:pt x="0" y="143852"/>
                </a:lnTo>
                <a:lnTo>
                  <a:pt x="1245349" y="143852"/>
                </a:lnTo>
                <a:lnTo>
                  <a:pt x="1245349" y="0"/>
                </a:lnTo>
                <a:close/>
              </a:path>
            </a:pathLst>
          </a:custGeom>
          <a:solidFill>
            <a:srgbClr val="EE65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08802" y="2064537"/>
            <a:ext cx="622300" cy="511810"/>
          </a:xfrm>
          <a:custGeom>
            <a:avLst/>
            <a:gdLst/>
            <a:ahLst/>
            <a:cxnLst/>
            <a:rect l="l" t="t" r="r" b="b"/>
            <a:pathLst>
              <a:path w="622300" h="511810">
                <a:moveTo>
                  <a:pt x="618324" y="0"/>
                </a:moveTo>
                <a:lnTo>
                  <a:pt x="10287" y="127660"/>
                </a:lnTo>
                <a:lnTo>
                  <a:pt x="6413" y="127939"/>
                </a:lnTo>
                <a:lnTo>
                  <a:pt x="2870" y="130416"/>
                </a:lnTo>
                <a:lnTo>
                  <a:pt x="1435" y="134302"/>
                </a:lnTo>
                <a:lnTo>
                  <a:pt x="0" y="138290"/>
                </a:lnTo>
                <a:lnTo>
                  <a:pt x="1181" y="142608"/>
                </a:lnTo>
                <a:lnTo>
                  <a:pt x="5257" y="146380"/>
                </a:lnTo>
                <a:lnTo>
                  <a:pt x="6591" y="147142"/>
                </a:lnTo>
                <a:lnTo>
                  <a:pt x="8051" y="147612"/>
                </a:lnTo>
                <a:lnTo>
                  <a:pt x="9588" y="148183"/>
                </a:lnTo>
                <a:lnTo>
                  <a:pt x="265798" y="500341"/>
                </a:lnTo>
                <a:lnTo>
                  <a:pt x="267589" y="503288"/>
                </a:lnTo>
                <a:lnTo>
                  <a:pt x="271919" y="508698"/>
                </a:lnTo>
                <a:lnTo>
                  <a:pt x="278257" y="511200"/>
                </a:lnTo>
                <a:lnTo>
                  <a:pt x="290207" y="508431"/>
                </a:lnTo>
                <a:lnTo>
                  <a:pt x="294474" y="504393"/>
                </a:lnTo>
                <a:lnTo>
                  <a:pt x="296316" y="499325"/>
                </a:lnTo>
                <a:lnTo>
                  <a:pt x="326097" y="454190"/>
                </a:lnTo>
                <a:lnTo>
                  <a:pt x="288645" y="454190"/>
                </a:lnTo>
                <a:lnTo>
                  <a:pt x="284271" y="435114"/>
                </a:lnTo>
                <a:lnTo>
                  <a:pt x="255765" y="435114"/>
                </a:lnTo>
                <a:lnTo>
                  <a:pt x="36601" y="158102"/>
                </a:lnTo>
                <a:lnTo>
                  <a:pt x="87354" y="158102"/>
                </a:lnTo>
                <a:lnTo>
                  <a:pt x="44970" y="140690"/>
                </a:lnTo>
                <a:lnTo>
                  <a:pt x="585762" y="17513"/>
                </a:lnTo>
                <a:lnTo>
                  <a:pt x="614219" y="17513"/>
                </a:lnTo>
                <a:lnTo>
                  <a:pt x="619582" y="9385"/>
                </a:lnTo>
                <a:lnTo>
                  <a:pt x="621131" y="8280"/>
                </a:lnTo>
                <a:lnTo>
                  <a:pt x="621919" y="6349"/>
                </a:lnTo>
                <a:lnTo>
                  <a:pt x="621538" y="4381"/>
                </a:lnTo>
                <a:lnTo>
                  <a:pt x="620928" y="1701"/>
                </a:lnTo>
                <a:lnTo>
                  <a:pt x="618324" y="0"/>
                </a:lnTo>
                <a:close/>
              </a:path>
              <a:path w="622300" h="511810">
                <a:moveTo>
                  <a:pt x="612979" y="19392"/>
                </a:moveTo>
                <a:lnTo>
                  <a:pt x="600964" y="19392"/>
                </a:lnTo>
                <a:lnTo>
                  <a:pt x="288645" y="454190"/>
                </a:lnTo>
                <a:lnTo>
                  <a:pt x="326097" y="454190"/>
                </a:lnTo>
                <a:lnTo>
                  <a:pt x="612979" y="19392"/>
                </a:lnTo>
                <a:close/>
              </a:path>
              <a:path w="622300" h="511810">
                <a:moveTo>
                  <a:pt x="87354" y="158102"/>
                </a:moveTo>
                <a:lnTo>
                  <a:pt x="36601" y="158102"/>
                </a:lnTo>
                <a:lnTo>
                  <a:pt x="222554" y="226313"/>
                </a:lnTo>
                <a:lnTo>
                  <a:pt x="222885" y="227063"/>
                </a:lnTo>
                <a:lnTo>
                  <a:pt x="223570" y="228218"/>
                </a:lnTo>
                <a:lnTo>
                  <a:pt x="224510" y="229146"/>
                </a:lnTo>
                <a:lnTo>
                  <a:pt x="225564" y="229831"/>
                </a:lnTo>
                <a:lnTo>
                  <a:pt x="255765" y="435114"/>
                </a:lnTo>
                <a:lnTo>
                  <a:pt x="284271" y="435114"/>
                </a:lnTo>
                <a:lnTo>
                  <a:pt x="236880" y="228447"/>
                </a:lnTo>
                <a:lnTo>
                  <a:pt x="259617" y="215391"/>
                </a:lnTo>
                <a:lnTo>
                  <a:pt x="226809" y="215391"/>
                </a:lnTo>
                <a:lnTo>
                  <a:pt x="87354" y="158102"/>
                </a:lnTo>
                <a:close/>
              </a:path>
              <a:path w="622300" h="511810">
                <a:moveTo>
                  <a:pt x="614219" y="17513"/>
                </a:moveTo>
                <a:lnTo>
                  <a:pt x="585762" y="17513"/>
                </a:lnTo>
                <a:lnTo>
                  <a:pt x="226809" y="215391"/>
                </a:lnTo>
                <a:lnTo>
                  <a:pt x="259617" y="215391"/>
                </a:lnTo>
                <a:lnTo>
                  <a:pt x="600964" y="19392"/>
                </a:lnTo>
                <a:lnTo>
                  <a:pt x="612979" y="19392"/>
                </a:lnTo>
                <a:lnTo>
                  <a:pt x="614219" y="175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02196" y="2046593"/>
            <a:ext cx="46990" cy="46990"/>
          </a:xfrm>
          <a:custGeom>
            <a:avLst/>
            <a:gdLst/>
            <a:ahLst/>
            <a:cxnLst/>
            <a:rect l="l" t="t" r="r" b="b"/>
            <a:pathLst>
              <a:path w="46990" h="46989">
                <a:moveTo>
                  <a:pt x="23317" y="0"/>
                </a:moveTo>
                <a:lnTo>
                  <a:pt x="14241" y="1834"/>
                </a:lnTo>
                <a:lnTo>
                  <a:pt x="6829" y="6834"/>
                </a:lnTo>
                <a:lnTo>
                  <a:pt x="1832" y="14246"/>
                </a:lnTo>
                <a:lnTo>
                  <a:pt x="0" y="23317"/>
                </a:lnTo>
                <a:lnTo>
                  <a:pt x="1832" y="32393"/>
                </a:lnTo>
                <a:lnTo>
                  <a:pt x="6829" y="39804"/>
                </a:lnTo>
                <a:lnTo>
                  <a:pt x="14241" y="44802"/>
                </a:lnTo>
                <a:lnTo>
                  <a:pt x="23317" y="46634"/>
                </a:lnTo>
                <a:lnTo>
                  <a:pt x="32400" y="44802"/>
                </a:lnTo>
                <a:lnTo>
                  <a:pt x="39801" y="39804"/>
                </a:lnTo>
                <a:lnTo>
                  <a:pt x="44784" y="32393"/>
                </a:lnTo>
                <a:lnTo>
                  <a:pt x="46608" y="23317"/>
                </a:lnTo>
                <a:lnTo>
                  <a:pt x="44784" y="14246"/>
                </a:lnTo>
                <a:lnTo>
                  <a:pt x="39801" y="6834"/>
                </a:lnTo>
                <a:lnTo>
                  <a:pt x="32400" y="1834"/>
                </a:lnTo>
                <a:lnTo>
                  <a:pt x="233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04559" y="2253184"/>
            <a:ext cx="68554" cy="685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80074" y="2162455"/>
            <a:ext cx="79921" cy="799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38850" y="2506903"/>
            <a:ext cx="101536" cy="1015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42052" y="2303869"/>
            <a:ext cx="1319530" cy="558800"/>
          </a:xfrm>
          <a:custGeom>
            <a:avLst/>
            <a:gdLst/>
            <a:ahLst/>
            <a:cxnLst/>
            <a:rect l="l" t="t" r="r" b="b"/>
            <a:pathLst>
              <a:path w="1319529" h="558800">
                <a:moveTo>
                  <a:pt x="1127328" y="152349"/>
                </a:moveTo>
                <a:lnTo>
                  <a:pt x="1041336" y="152349"/>
                </a:lnTo>
                <a:lnTo>
                  <a:pt x="1041336" y="558406"/>
                </a:lnTo>
                <a:lnTo>
                  <a:pt x="1129042" y="558406"/>
                </a:lnTo>
                <a:lnTo>
                  <a:pt x="1129042" y="423583"/>
                </a:lnTo>
                <a:lnTo>
                  <a:pt x="1254854" y="423583"/>
                </a:lnTo>
                <a:lnTo>
                  <a:pt x="1269117" y="415597"/>
                </a:lnTo>
                <a:lnTo>
                  <a:pt x="1296056" y="384576"/>
                </a:lnTo>
                <a:lnTo>
                  <a:pt x="1300045" y="375107"/>
                </a:lnTo>
                <a:lnTo>
                  <a:pt x="1172336" y="375107"/>
                </a:lnTo>
                <a:lnTo>
                  <a:pt x="1157858" y="373629"/>
                </a:lnTo>
                <a:lnTo>
                  <a:pt x="1146140" y="369772"/>
                </a:lnTo>
                <a:lnTo>
                  <a:pt x="1136698" y="364402"/>
                </a:lnTo>
                <a:lnTo>
                  <a:pt x="1129042" y="358381"/>
                </a:lnTo>
                <a:lnTo>
                  <a:pt x="1129042" y="240068"/>
                </a:lnTo>
                <a:lnTo>
                  <a:pt x="1135304" y="232938"/>
                </a:lnTo>
                <a:lnTo>
                  <a:pt x="1145351" y="224558"/>
                </a:lnTo>
                <a:lnTo>
                  <a:pt x="1159076" y="217583"/>
                </a:lnTo>
                <a:lnTo>
                  <a:pt x="1176375" y="214668"/>
                </a:lnTo>
                <a:lnTo>
                  <a:pt x="1304734" y="214668"/>
                </a:lnTo>
                <a:lnTo>
                  <a:pt x="1299655" y="200418"/>
                </a:lnTo>
                <a:lnTo>
                  <a:pt x="1285046" y="181800"/>
                </a:lnTo>
                <a:lnTo>
                  <a:pt x="1127328" y="181800"/>
                </a:lnTo>
                <a:lnTo>
                  <a:pt x="1127328" y="152349"/>
                </a:lnTo>
                <a:close/>
              </a:path>
              <a:path w="1319529" h="558800">
                <a:moveTo>
                  <a:pt x="1254854" y="423583"/>
                </a:moveTo>
                <a:lnTo>
                  <a:pt x="1129042" y="423583"/>
                </a:lnTo>
                <a:lnTo>
                  <a:pt x="1138485" y="429634"/>
                </a:lnTo>
                <a:lnTo>
                  <a:pt x="1152140" y="435630"/>
                </a:lnTo>
                <a:lnTo>
                  <a:pt x="1170115" y="440219"/>
                </a:lnTo>
                <a:lnTo>
                  <a:pt x="1192517" y="442048"/>
                </a:lnTo>
                <a:lnTo>
                  <a:pt x="1234088" y="435209"/>
                </a:lnTo>
                <a:lnTo>
                  <a:pt x="1254854" y="423583"/>
                </a:lnTo>
                <a:close/>
              </a:path>
              <a:path w="1319529" h="558800">
                <a:moveTo>
                  <a:pt x="1304734" y="214668"/>
                </a:moveTo>
                <a:lnTo>
                  <a:pt x="1176375" y="214668"/>
                </a:lnTo>
                <a:lnTo>
                  <a:pt x="1198098" y="219875"/>
                </a:lnTo>
                <a:lnTo>
                  <a:pt x="1213818" y="235092"/>
                </a:lnTo>
                <a:lnTo>
                  <a:pt x="1223370" y="259716"/>
                </a:lnTo>
                <a:lnTo>
                  <a:pt x="1226591" y="293141"/>
                </a:lnTo>
                <a:lnTo>
                  <a:pt x="1222982" y="328365"/>
                </a:lnTo>
                <a:lnTo>
                  <a:pt x="1212446" y="354050"/>
                </a:lnTo>
                <a:lnTo>
                  <a:pt x="1195416" y="369773"/>
                </a:lnTo>
                <a:lnTo>
                  <a:pt x="1172336" y="375107"/>
                </a:lnTo>
                <a:lnTo>
                  <a:pt x="1300045" y="375107"/>
                </a:lnTo>
                <a:lnTo>
                  <a:pt x="1313355" y="343506"/>
                </a:lnTo>
                <a:lnTo>
                  <a:pt x="1319466" y="293750"/>
                </a:lnTo>
                <a:lnTo>
                  <a:pt x="1314394" y="241766"/>
                </a:lnTo>
                <a:lnTo>
                  <a:pt x="1304734" y="214668"/>
                </a:lnTo>
                <a:close/>
              </a:path>
              <a:path w="1319529" h="558800">
                <a:moveTo>
                  <a:pt x="1204633" y="145453"/>
                </a:moveTo>
                <a:lnTo>
                  <a:pt x="1178682" y="148453"/>
                </a:lnTo>
                <a:lnTo>
                  <a:pt x="1157546" y="156483"/>
                </a:lnTo>
                <a:lnTo>
                  <a:pt x="1140626" y="168084"/>
                </a:lnTo>
                <a:lnTo>
                  <a:pt x="1127328" y="181800"/>
                </a:lnTo>
                <a:lnTo>
                  <a:pt x="1285046" y="181800"/>
                </a:lnTo>
                <a:lnTo>
                  <a:pt x="1275970" y="170232"/>
                </a:lnTo>
                <a:lnTo>
                  <a:pt x="1244056" y="151735"/>
                </a:lnTo>
                <a:lnTo>
                  <a:pt x="1204633" y="145453"/>
                </a:lnTo>
                <a:close/>
              </a:path>
              <a:path w="1319529" h="558800">
                <a:moveTo>
                  <a:pt x="872248" y="145453"/>
                </a:moveTo>
                <a:lnTo>
                  <a:pt x="826731" y="152004"/>
                </a:lnTo>
                <a:lnTo>
                  <a:pt x="787271" y="170992"/>
                </a:lnTo>
                <a:lnTo>
                  <a:pt x="756201" y="201419"/>
                </a:lnTo>
                <a:lnTo>
                  <a:pt x="735849" y="242286"/>
                </a:lnTo>
                <a:lnTo>
                  <a:pt x="728548" y="292595"/>
                </a:lnTo>
                <a:lnTo>
                  <a:pt x="735141" y="343373"/>
                </a:lnTo>
                <a:lnTo>
                  <a:pt x="754422" y="384842"/>
                </a:lnTo>
                <a:lnTo>
                  <a:pt x="785645" y="415867"/>
                </a:lnTo>
                <a:lnTo>
                  <a:pt x="828060" y="435314"/>
                </a:lnTo>
                <a:lnTo>
                  <a:pt x="880922" y="442048"/>
                </a:lnTo>
                <a:lnTo>
                  <a:pt x="920336" y="439353"/>
                </a:lnTo>
                <a:lnTo>
                  <a:pt x="950012" y="432603"/>
                </a:lnTo>
                <a:lnTo>
                  <a:pt x="972118" y="423800"/>
                </a:lnTo>
                <a:lnTo>
                  <a:pt x="988821" y="414947"/>
                </a:lnTo>
                <a:lnTo>
                  <a:pt x="970538" y="377977"/>
                </a:lnTo>
                <a:lnTo>
                  <a:pt x="889584" y="377977"/>
                </a:lnTo>
                <a:lnTo>
                  <a:pt x="862241" y="373866"/>
                </a:lnTo>
                <a:lnTo>
                  <a:pt x="842257" y="361965"/>
                </a:lnTo>
                <a:lnTo>
                  <a:pt x="829198" y="342926"/>
                </a:lnTo>
                <a:lnTo>
                  <a:pt x="822629" y="317398"/>
                </a:lnTo>
                <a:lnTo>
                  <a:pt x="997483" y="317398"/>
                </a:lnTo>
                <a:lnTo>
                  <a:pt x="997042" y="259702"/>
                </a:lnTo>
                <a:lnTo>
                  <a:pt x="820902" y="259702"/>
                </a:lnTo>
                <a:lnTo>
                  <a:pt x="826873" y="236886"/>
                </a:lnTo>
                <a:lnTo>
                  <a:pt x="837122" y="220457"/>
                </a:lnTo>
                <a:lnTo>
                  <a:pt x="851811" y="210522"/>
                </a:lnTo>
                <a:lnTo>
                  <a:pt x="871105" y="207187"/>
                </a:lnTo>
                <a:lnTo>
                  <a:pt x="982208" y="207187"/>
                </a:lnTo>
                <a:lnTo>
                  <a:pt x="958785" y="174566"/>
                </a:lnTo>
                <a:lnTo>
                  <a:pt x="921443" y="152864"/>
                </a:lnTo>
                <a:lnTo>
                  <a:pt x="872248" y="145453"/>
                </a:lnTo>
                <a:close/>
              </a:path>
              <a:path w="1319529" h="558800">
                <a:moveTo>
                  <a:pt x="961707" y="360121"/>
                </a:moveTo>
                <a:lnTo>
                  <a:pt x="949697" y="365825"/>
                </a:lnTo>
                <a:lnTo>
                  <a:pt x="934508" y="371640"/>
                </a:lnTo>
                <a:lnTo>
                  <a:pt x="914889" y="376158"/>
                </a:lnTo>
                <a:lnTo>
                  <a:pt x="889584" y="377977"/>
                </a:lnTo>
                <a:lnTo>
                  <a:pt x="970538" y="377977"/>
                </a:lnTo>
                <a:lnTo>
                  <a:pt x="961707" y="360121"/>
                </a:lnTo>
                <a:close/>
              </a:path>
              <a:path w="1319529" h="558800">
                <a:moveTo>
                  <a:pt x="982208" y="207187"/>
                </a:moveTo>
                <a:lnTo>
                  <a:pt x="871105" y="207187"/>
                </a:lnTo>
                <a:lnTo>
                  <a:pt x="890596" y="211253"/>
                </a:lnTo>
                <a:lnTo>
                  <a:pt x="903705" y="222405"/>
                </a:lnTo>
                <a:lnTo>
                  <a:pt x="911191" y="239077"/>
                </a:lnTo>
                <a:lnTo>
                  <a:pt x="913815" y="259702"/>
                </a:lnTo>
                <a:lnTo>
                  <a:pt x="997042" y="259702"/>
                </a:lnTo>
                <a:lnTo>
                  <a:pt x="997026" y="257634"/>
                </a:lnTo>
                <a:lnTo>
                  <a:pt x="984053" y="209756"/>
                </a:lnTo>
                <a:lnTo>
                  <a:pt x="982208" y="207187"/>
                </a:lnTo>
                <a:close/>
              </a:path>
              <a:path w="1319529" h="558800">
                <a:moveTo>
                  <a:pt x="515061" y="152349"/>
                </a:moveTo>
                <a:lnTo>
                  <a:pt x="429082" y="152349"/>
                </a:lnTo>
                <a:lnTo>
                  <a:pt x="429082" y="435127"/>
                </a:lnTo>
                <a:lnTo>
                  <a:pt x="516788" y="435127"/>
                </a:lnTo>
                <a:lnTo>
                  <a:pt x="516788" y="248742"/>
                </a:lnTo>
                <a:lnTo>
                  <a:pt x="523577" y="240791"/>
                </a:lnTo>
                <a:lnTo>
                  <a:pt x="534809" y="230631"/>
                </a:lnTo>
                <a:lnTo>
                  <a:pt x="549728" y="221881"/>
                </a:lnTo>
                <a:lnTo>
                  <a:pt x="567575" y="218160"/>
                </a:lnTo>
                <a:lnTo>
                  <a:pt x="686796" y="218160"/>
                </a:lnTo>
                <a:lnTo>
                  <a:pt x="684741" y="201688"/>
                </a:lnTo>
                <a:lnTo>
                  <a:pt x="677391" y="186994"/>
                </a:lnTo>
                <a:lnTo>
                  <a:pt x="515061" y="186994"/>
                </a:lnTo>
                <a:lnTo>
                  <a:pt x="515061" y="152349"/>
                </a:lnTo>
                <a:close/>
              </a:path>
              <a:path w="1319529" h="558800">
                <a:moveTo>
                  <a:pt x="686796" y="218160"/>
                </a:moveTo>
                <a:lnTo>
                  <a:pt x="567575" y="218160"/>
                </a:lnTo>
                <a:lnTo>
                  <a:pt x="583357" y="220457"/>
                </a:lnTo>
                <a:lnTo>
                  <a:pt x="593894" y="227455"/>
                </a:lnTo>
                <a:lnTo>
                  <a:pt x="599781" y="239318"/>
                </a:lnTo>
                <a:lnTo>
                  <a:pt x="601611" y="256209"/>
                </a:lnTo>
                <a:lnTo>
                  <a:pt x="601611" y="435127"/>
                </a:lnTo>
                <a:lnTo>
                  <a:pt x="689317" y="435127"/>
                </a:lnTo>
                <a:lnTo>
                  <a:pt x="689317" y="238366"/>
                </a:lnTo>
                <a:lnTo>
                  <a:pt x="686796" y="218160"/>
                </a:lnTo>
                <a:close/>
              </a:path>
              <a:path w="1319529" h="558800">
                <a:moveTo>
                  <a:pt x="603897" y="145453"/>
                </a:moveTo>
                <a:lnTo>
                  <a:pt x="572736" y="149427"/>
                </a:lnTo>
                <a:lnTo>
                  <a:pt x="548011" y="159513"/>
                </a:lnTo>
                <a:lnTo>
                  <a:pt x="529020" y="172954"/>
                </a:lnTo>
                <a:lnTo>
                  <a:pt x="515061" y="186994"/>
                </a:lnTo>
                <a:lnTo>
                  <a:pt x="677391" y="186994"/>
                </a:lnTo>
                <a:lnTo>
                  <a:pt x="669996" y="172211"/>
                </a:lnTo>
                <a:lnTo>
                  <a:pt x="643556" y="152584"/>
                </a:lnTo>
                <a:lnTo>
                  <a:pt x="603897" y="145453"/>
                </a:lnTo>
                <a:close/>
              </a:path>
              <a:path w="1319529" h="558800">
                <a:moveTo>
                  <a:pt x="372846" y="152349"/>
                </a:moveTo>
                <a:lnTo>
                  <a:pt x="283972" y="152349"/>
                </a:lnTo>
                <a:lnTo>
                  <a:pt x="283972" y="435127"/>
                </a:lnTo>
                <a:lnTo>
                  <a:pt x="372846" y="435127"/>
                </a:lnTo>
                <a:lnTo>
                  <a:pt x="372846" y="152349"/>
                </a:lnTo>
                <a:close/>
              </a:path>
              <a:path w="1319529" h="558800">
                <a:moveTo>
                  <a:pt x="227342" y="50799"/>
                </a:moveTo>
                <a:lnTo>
                  <a:pt x="0" y="50799"/>
                </a:lnTo>
                <a:lnTo>
                  <a:pt x="0" y="435127"/>
                </a:lnTo>
                <a:lnTo>
                  <a:pt x="93472" y="435127"/>
                </a:lnTo>
                <a:lnTo>
                  <a:pt x="93472" y="282778"/>
                </a:lnTo>
                <a:lnTo>
                  <a:pt x="211810" y="282778"/>
                </a:lnTo>
                <a:lnTo>
                  <a:pt x="211810" y="211785"/>
                </a:lnTo>
                <a:lnTo>
                  <a:pt x="93472" y="211785"/>
                </a:lnTo>
                <a:lnTo>
                  <a:pt x="93472" y="126974"/>
                </a:lnTo>
                <a:lnTo>
                  <a:pt x="227342" y="126974"/>
                </a:lnTo>
                <a:lnTo>
                  <a:pt x="227342" y="50799"/>
                </a:lnTo>
                <a:close/>
              </a:path>
              <a:path w="1319529" h="558800">
                <a:moveTo>
                  <a:pt x="328422" y="0"/>
                </a:moveTo>
                <a:lnTo>
                  <a:pt x="308663" y="3992"/>
                </a:lnTo>
                <a:lnTo>
                  <a:pt x="292523" y="14879"/>
                </a:lnTo>
                <a:lnTo>
                  <a:pt x="281639" y="31027"/>
                </a:lnTo>
                <a:lnTo>
                  <a:pt x="277647" y="50799"/>
                </a:lnTo>
                <a:lnTo>
                  <a:pt x="281639" y="70558"/>
                </a:lnTo>
                <a:lnTo>
                  <a:pt x="292523" y="86698"/>
                </a:lnTo>
                <a:lnTo>
                  <a:pt x="308663" y="97582"/>
                </a:lnTo>
                <a:lnTo>
                  <a:pt x="328422" y="101574"/>
                </a:lnTo>
                <a:lnTo>
                  <a:pt x="348180" y="97582"/>
                </a:lnTo>
                <a:lnTo>
                  <a:pt x="364320" y="86698"/>
                </a:lnTo>
                <a:lnTo>
                  <a:pt x="375204" y="70558"/>
                </a:lnTo>
                <a:lnTo>
                  <a:pt x="379196" y="50799"/>
                </a:lnTo>
                <a:lnTo>
                  <a:pt x="375204" y="31027"/>
                </a:lnTo>
                <a:lnTo>
                  <a:pt x="364320" y="14879"/>
                </a:lnTo>
                <a:lnTo>
                  <a:pt x="348180" y="3992"/>
                </a:lnTo>
                <a:lnTo>
                  <a:pt x="328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6095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Orientações Gerais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447800"/>
            <a:ext cx="13436601" cy="6555641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 algn="just">
              <a:spcAft>
                <a:spcPts val="2400"/>
              </a:spcAft>
              <a:buAutoNum type="arabicPeriod"/>
            </a:pPr>
            <a:r>
              <a:rPr lang="pt-BR" sz="3000" dirty="0"/>
              <a:t>Este modelo de apresentação é apenas uma referência. Espera-se que minimamente o seu conteúdo seja abordado na apresentação, podendo ser incluído conteúdos adicionais que os proponentes julguem relevantes para a exposição da proposta.</a:t>
            </a:r>
          </a:p>
          <a:p>
            <a:pPr marL="514350" indent="-514350" algn="just">
              <a:spcAft>
                <a:spcPts val="2400"/>
              </a:spcAft>
              <a:buAutoNum type="arabicPeriod"/>
            </a:pPr>
            <a:r>
              <a:rPr lang="pt-BR" sz="3000" dirty="0"/>
              <a:t>Poderão ser adicionados ainda recursos visuais que contribuam para o entendimento da proposta, tais como  imagens, representações gráficas, tabelas, vídeos, etc.</a:t>
            </a:r>
          </a:p>
          <a:p>
            <a:pPr marL="514350" indent="-514350" algn="just">
              <a:spcAft>
                <a:spcPts val="2400"/>
              </a:spcAft>
              <a:buAutoNum type="arabicPeriod"/>
            </a:pPr>
            <a:r>
              <a:rPr lang="pt-BR" sz="3000" dirty="0"/>
              <a:t>Todavia, deverá ser observado o tempo máximo de 30 minutos para apresentação, seguidos de mais 30 minutos para esclarecimento de dúvidas da Banca de Avaliação.</a:t>
            </a:r>
          </a:p>
          <a:p>
            <a:pPr marL="514350" indent="-514350" algn="just">
              <a:buAutoNum type="arabicPeriod"/>
            </a:pPr>
            <a:r>
              <a:rPr lang="pt-BR" sz="3000" dirty="0"/>
              <a:t>O prazo para envio da apresentação é 19/07/2021 às 18h00. O arquivo em formato .</a:t>
            </a:r>
            <a:r>
              <a:rPr lang="pt-BR" sz="3000" dirty="0" err="1"/>
              <a:t>ppt</a:t>
            </a:r>
            <a:r>
              <a:rPr lang="pt-BR" sz="3000" dirty="0"/>
              <a:t> ou .</a:t>
            </a:r>
            <a:r>
              <a:rPr lang="pt-BR" sz="3000" dirty="0" err="1"/>
              <a:t>pdf</a:t>
            </a:r>
            <a:r>
              <a:rPr lang="pt-BR" sz="3000" dirty="0"/>
              <a:t> deverá ser enviado para o ctia_ma@finep.gov.br</a:t>
            </a:r>
          </a:p>
        </p:txBody>
      </p:sp>
    </p:spTree>
    <p:extLst>
      <p:ext uri="{BB962C8B-B14F-4D97-AF65-F5344CB8AC3E}">
        <p14:creationId xmlns:p14="http://schemas.microsoft.com/office/powerpoint/2010/main" val="216850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Resumo da proposta de CTIA-MA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6001643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sucintamente o arranjo proposto para o CTIA-MA, destacando brevemente:</a:t>
            </a:r>
          </a:p>
          <a:p>
            <a:pPr algn="just"/>
            <a:endParaRPr lang="pt-BR" sz="3200" dirty="0"/>
          </a:p>
          <a:p>
            <a:pPr marL="571500" indent="-571500" algn="just">
              <a:buAutoNum type="romanLcParenR"/>
            </a:pPr>
            <a:r>
              <a:rPr lang="pt-BR" sz="3200" dirty="0"/>
              <a:t>o papel de cada instituição para o alcance dos objetivos do Centro</a:t>
            </a:r>
          </a:p>
          <a:p>
            <a:pPr marL="571500" indent="-571500" algn="just">
              <a:buAutoNum type="romanLcParenR"/>
            </a:pPr>
            <a:r>
              <a:rPr lang="pt-BR" sz="3200" dirty="0"/>
              <a:t>como este será capaz promover articulação e conexões com diferentes agentes do ecossistema</a:t>
            </a:r>
          </a:p>
          <a:p>
            <a:pPr marL="571500" indent="-571500" algn="just">
              <a:buAutoNum type="romanLcParenR"/>
            </a:pPr>
            <a:r>
              <a:rPr lang="pt-BR" sz="3200" dirty="0"/>
              <a:t>como será trabalhada a difusão do conhecimento </a:t>
            </a:r>
          </a:p>
          <a:p>
            <a:pPr marL="571500" indent="-571500" algn="just">
              <a:buAutoNum type="romanLcParenR"/>
            </a:pPr>
            <a:r>
              <a:rPr lang="pt-BR" sz="3200" dirty="0"/>
              <a:t>capacidade de estimular a interação com a indústria</a:t>
            </a:r>
          </a:p>
          <a:p>
            <a:pPr algn="just"/>
            <a:endParaRPr lang="pt-BR" sz="3200" dirty="0"/>
          </a:p>
          <a:p>
            <a:pPr algn="just"/>
            <a:r>
              <a:rPr lang="pt-BR" sz="3200" dirty="0"/>
              <a:t>O proponente poderá destacar outros pontos que achar relevante nesta apresentação sucinta do projeto e apresentar a estrutura graficamente se assim desejar.</a:t>
            </a:r>
          </a:p>
        </p:txBody>
      </p:sp>
    </p:spTree>
    <p:extLst>
      <p:ext uri="{BB962C8B-B14F-4D97-AF65-F5344CB8AC3E}">
        <p14:creationId xmlns:p14="http://schemas.microsoft.com/office/powerpoint/2010/main" val="261072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Modelo de Governança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2062103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proposta de governança do CTIA-MA, abarcando suas instâncias Decisórias, a composição do comitê gestor e os mecanismos de avaliação e monitoramento das atividades do CTIA-MA, a fim de garantir sua sustentabilidade no longo prazo.</a:t>
            </a:r>
          </a:p>
        </p:txBody>
      </p:sp>
    </p:spTree>
    <p:extLst>
      <p:ext uri="{BB962C8B-B14F-4D97-AF65-F5344CB8AC3E}">
        <p14:creationId xmlns:p14="http://schemas.microsoft.com/office/powerpoint/2010/main" val="47104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Resumo do Projeto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2062103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os principais objetivos do projeto, seus diferenciais e vantagens competitivas, os riscos envolvidos no seu desenvolvimento, seu posicionamento em relação às pesquisas e desenvolvimentos realizados no Brasil e no mundo, e seu grau de ousadia do ponto de vista científico tecnológico.</a:t>
            </a:r>
          </a:p>
        </p:txBody>
      </p:sp>
    </p:spTree>
    <p:extLst>
      <p:ext uri="{BB962C8B-B14F-4D97-AF65-F5344CB8AC3E}">
        <p14:creationId xmlns:p14="http://schemas.microsoft.com/office/powerpoint/2010/main" val="3239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Apresentação da Proponente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304698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a ICT e sua experiência relacionada à linha temática selecionada no edital, incluindo seu histórico de colaboração científica e tecnológica, infraestrutura de pesquisa, histórico de desenvolvimento de produtos e serviços, em especial aqueles em parceria com o setor produtivo, bem como outras informações que revelem capacidade técnica da Instituição no tema selecionado.</a:t>
            </a:r>
          </a:p>
        </p:txBody>
      </p:sp>
    </p:spTree>
    <p:extLst>
      <p:ext uri="{BB962C8B-B14F-4D97-AF65-F5344CB8AC3E}">
        <p14:creationId xmlns:p14="http://schemas.microsoft.com/office/powerpoint/2010/main" val="313939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Equipe Executora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107721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a qualificação, experiência e dedicação da equipe executora para o desenvolvimento das atividades propostas.</a:t>
            </a:r>
          </a:p>
        </p:txBody>
      </p:sp>
    </p:spTree>
    <p:extLst>
      <p:ext uri="{BB962C8B-B14F-4D97-AF65-F5344CB8AC3E}">
        <p14:creationId xmlns:p14="http://schemas.microsoft.com/office/powerpoint/2010/main" val="422890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Interveniente(s) </a:t>
            </a:r>
            <a:r>
              <a:rPr lang="pt-BR" dirty="0" err="1">
                <a:solidFill>
                  <a:schemeClr val="bg1"/>
                </a:solidFill>
              </a:rPr>
              <a:t>Cofinanciadora</a:t>
            </a:r>
            <a:r>
              <a:rPr lang="pt-BR" dirty="0">
                <a:solidFill>
                  <a:schemeClr val="bg1"/>
                </a:solidFill>
              </a:rPr>
              <a:t>(s)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2554545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a empresa Interveniente, sua capacidade de contribuição com os objetivos do projeto, sua capacidade de produção em escala e comercialização da inovação, bem como quaisquer outras informações que revelem capacidade técnica da empresa no tema selecionado.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5269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0" y="0"/>
            <a:ext cx="14630400" cy="1395947"/>
          </a:xfrm>
          <a:custGeom>
            <a:avLst/>
            <a:gdLst/>
            <a:ahLst/>
            <a:cxnLst/>
            <a:rect l="l" t="t" r="r" b="b"/>
            <a:pathLst>
              <a:path w="14630400" h="1564005">
                <a:moveTo>
                  <a:pt x="0" y="1563624"/>
                </a:moveTo>
                <a:lnTo>
                  <a:pt x="14630400" y="1563624"/>
                </a:lnTo>
                <a:lnTo>
                  <a:pt x="14630400" y="0"/>
                </a:lnTo>
                <a:lnTo>
                  <a:pt x="0" y="0"/>
                </a:lnTo>
                <a:lnTo>
                  <a:pt x="0" y="1563624"/>
                </a:lnTo>
                <a:close/>
              </a:path>
            </a:pathLst>
          </a:custGeom>
          <a:solidFill>
            <a:srgbClr val="00606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970" y="-115423"/>
            <a:ext cx="12618720" cy="1590676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Estratégia de Longo Prazo</a:t>
            </a:r>
          </a:p>
        </p:txBody>
      </p:sp>
      <p:sp>
        <p:nvSpPr>
          <p:cNvPr id="6" name="AutoShape 8" descr="Instituto D'Or de Pesquisa e Ensino - Home | Facebook"/>
          <p:cNvSpPr>
            <a:spLocks noChangeAspect="1" noChangeArrowheads="1"/>
          </p:cNvSpPr>
          <p:nvPr/>
        </p:nvSpPr>
        <p:spPr bwMode="auto">
          <a:xfrm>
            <a:off x="248920" y="-231140"/>
            <a:ext cx="487680" cy="4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endParaRPr lang="pt-BR" sz="2880"/>
          </a:p>
        </p:txBody>
      </p:sp>
      <p:sp>
        <p:nvSpPr>
          <p:cNvPr id="34" name="CaixaDeTexto 33"/>
          <p:cNvSpPr txBox="1"/>
          <p:nvPr/>
        </p:nvSpPr>
        <p:spPr>
          <a:xfrm>
            <a:off x="533400" y="1752600"/>
            <a:ext cx="13436601" cy="304698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Apresente a estratégia de longo prazo definida para o CTIA-MA, incluindo a proposta de sustentabilidade do centro no longo prazo, a potencial evolução e/ou ampliação do seu modelo de operação, seus impactos e resultados esperados, potencial de internacionalização, bem como externalidades socioeconômicas e ambientais.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2591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15669</TotalTime>
  <Words>665</Words>
  <Application>Microsoft Office PowerPoint</Application>
  <PresentationFormat>Personalizar</PresentationFormat>
  <Paragraphs>49</Paragraphs>
  <Slides>12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Trebuchet MS</vt:lpstr>
      <vt:lpstr>Tema do Office</vt:lpstr>
      <vt:lpstr>Apresentação do PowerPoint</vt:lpstr>
      <vt:lpstr>Orientações Gerais</vt:lpstr>
      <vt:lpstr>Resumo da proposta de CTIA-MA</vt:lpstr>
      <vt:lpstr>Modelo de Governança</vt:lpstr>
      <vt:lpstr>Resumo do Projeto</vt:lpstr>
      <vt:lpstr>Apresentação da Proponente</vt:lpstr>
      <vt:lpstr>Equipe Executora</vt:lpstr>
      <vt:lpstr>Interveniente(s) Cofinanciadora(s)</vt:lpstr>
      <vt:lpstr>Estratégia de Longo Prazo</vt:lpstr>
      <vt:lpstr>Parcerias e Conexões</vt:lpstr>
      <vt:lpstr>Viabilidade do CTIA-MA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Apresentacao_RaphaelBraga_V2</dc:title>
  <dc:creator>Felipe Cardoso Gelelete</dc:creator>
  <cp:lastModifiedBy>Renata Castro</cp:lastModifiedBy>
  <cp:revision>290</cp:revision>
  <cp:lastPrinted>2019-12-06T19:56:20Z</cp:lastPrinted>
  <dcterms:created xsi:type="dcterms:W3CDTF">2019-08-28T15:18:56Z</dcterms:created>
  <dcterms:modified xsi:type="dcterms:W3CDTF">2021-07-01T16:38:49Z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2019-08-09T00:00:00Z</vt:filetime>
  </property>
  <property fmtid="{D5CDD505-2E9C-101B-9397-08002B2CF9AE}" pid="3" name="Creator">
    <vt:lpwstr>Adobe Illustrator CS5.1</vt:lpwstr>
  </property>
  <property fmtid="{D5CDD505-2E9C-101B-9397-08002B2CF9AE}" pid="4" name="LastSaved">
    <vt:filetime>2019-08-28T00:00:00Z</vt:filetime>
  </property>
</Properties>
</file>